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0" r:id="rId2"/>
    <p:sldId id="314" r:id="rId3"/>
    <p:sldId id="271" r:id="rId4"/>
    <p:sldId id="330" r:id="rId5"/>
    <p:sldId id="333" r:id="rId6"/>
    <p:sldId id="262" r:id="rId7"/>
    <p:sldId id="317" r:id="rId8"/>
    <p:sldId id="331" r:id="rId9"/>
    <p:sldId id="332" r:id="rId10"/>
    <p:sldId id="328" r:id="rId11"/>
    <p:sldId id="267" r:id="rId12"/>
    <p:sldId id="306" r:id="rId13"/>
    <p:sldId id="327" r:id="rId14"/>
    <p:sldId id="318" r:id="rId15"/>
    <p:sldId id="319" r:id="rId16"/>
    <p:sldId id="320" r:id="rId17"/>
    <p:sldId id="321" r:id="rId1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4615"/>
  </p:normalViewPr>
  <p:slideViewPr>
    <p:cSldViewPr snapToGrid="0">
      <p:cViewPr varScale="1">
        <p:scale>
          <a:sx n="70" d="100"/>
          <a:sy n="70" d="100"/>
        </p:scale>
        <p:origin x="1086" y="72"/>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591BC0B-9466-49EA-8901-9F9603C77A60}" type="datetimeFigureOut">
              <a:rPr lang="en-US" smtClean="0"/>
              <a:t>6/23/2017</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B478ABD-6FD1-44BC-8F0C-2AA8C9A70FDC}" type="slidenum">
              <a:rPr lang="en-US" smtClean="0"/>
              <a:t>‹#›</a:t>
            </a:fld>
            <a:endParaRPr lang="en-US"/>
          </a:p>
        </p:txBody>
      </p:sp>
    </p:spTree>
    <p:extLst>
      <p:ext uri="{BB962C8B-B14F-4D97-AF65-F5344CB8AC3E}">
        <p14:creationId xmlns:p14="http://schemas.microsoft.com/office/powerpoint/2010/main" val="180179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familiar with us through the</a:t>
            </a:r>
            <a:r>
              <a:rPr lang="en-US" baseline="0" dirty="0" smtClean="0"/>
              <a:t> standards we provide.  However, standards is just one aspect of the overall support we provide to engineers on a daily basis.</a:t>
            </a:r>
            <a:endParaRPr lang="en-US" dirty="0"/>
          </a:p>
        </p:txBody>
      </p:sp>
      <p:sp>
        <p:nvSpPr>
          <p:cNvPr id="4" name="Slide Number Placeholder 3"/>
          <p:cNvSpPr>
            <a:spLocks noGrp="1"/>
          </p:cNvSpPr>
          <p:nvPr>
            <p:ph type="sldNum" sz="quarter" idx="10"/>
          </p:nvPr>
        </p:nvSpPr>
        <p:spPr/>
        <p:txBody>
          <a:bodyPr/>
          <a:lstStyle/>
          <a:p>
            <a:fld id="{0E53C746-3CD8-4732-91EF-650067D013D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6973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715963"/>
            <a:ext cx="4764088" cy="3573462"/>
          </a:xfrm>
        </p:spPr>
      </p:sp>
      <p:sp>
        <p:nvSpPr>
          <p:cNvPr id="3" name="Notes Placeholder 2"/>
          <p:cNvSpPr>
            <a:spLocks noGrp="1"/>
          </p:cNvSpPr>
          <p:nvPr>
            <p:ph type="body" idx="1"/>
          </p:nvPr>
        </p:nvSpPr>
        <p:spPr/>
        <p:txBody>
          <a:bodyPr/>
          <a:lstStyle/>
          <a:p>
            <a:pPr lvl="1"/>
            <a:endParaRPr lang="en-US" sz="1100" dirty="0"/>
          </a:p>
        </p:txBody>
      </p:sp>
      <p:sp>
        <p:nvSpPr>
          <p:cNvPr id="4" name="Slide Number Placeholder 3"/>
          <p:cNvSpPr>
            <a:spLocks noGrp="1"/>
          </p:cNvSpPr>
          <p:nvPr>
            <p:ph type="sldNum" sz="quarter" idx="10"/>
          </p:nvPr>
        </p:nvSpPr>
        <p:spPr/>
        <p:txBody>
          <a:bodyPr/>
          <a:lstStyle/>
          <a:p>
            <a:fld id="{E1603696-84E0-4842-97B3-6F87F9AB0F93}" type="slidenum">
              <a:rPr lang="en-US" smtClean="0"/>
              <a:pPr/>
              <a:t>15</a:t>
            </a:fld>
            <a:endParaRPr lang="en-US" dirty="0"/>
          </a:p>
        </p:txBody>
      </p:sp>
    </p:spTree>
    <p:extLst>
      <p:ext uri="{BB962C8B-B14F-4D97-AF65-F5344CB8AC3E}">
        <p14:creationId xmlns:p14="http://schemas.microsoft.com/office/powerpoint/2010/main" val="3389553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1425" y="715963"/>
            <a:ext cx="4764088" cy="3573462"/>
          </a:xfrm>
        </p:spPr>
      </p:sp>
      <p:sp>
        <p:nvSpPr>
          <p:cNvPr id="3" name="Notes Placeholder 2"/>
          <p:cNvSpPr>
            <a:spLocks noGrp="1"/>
          </p:cNvSpPr>
          <p:nvPr>
            <p:ph type="body" idx="1"/>
          </p:nvPr>
        </p:nvSpPr>
        <p:spPr/>
        <p:txBody>
          <a:bodyPr/>
          <a:lstStyle/>
          <a:p>
            <a:pPr lvl="1"/>
            <a:r>
              <a:rPr lang="en-US" dirty="0"/>
              <a:t>In his book, Lost Knowledge, David DeLong writes about the knowledge loss crisis at NASA – and happening at organizations across industries and across the globe.</a:t>
            </a:r>
          </a:p>
          <a:p>
            <a:pPr lvl="1"/>
            <a:endParaRPr lang="en-US" dirty="0"/>
          </a:p>
          <a:p>
            <a:pPr lvl="1"/>
            <a:r>
              <a:rPr lang="en-US" dirty="0"/>
              <a:t>In 1969, Neil Armstrong became the first man to set foot on the moon, marking the culmination of a $24 billion NASA space program. Ten years later, NASA sheepishly admitted they could not return to the moon even if they wanted to - they couldn’t remember how.</a:t>
            </a:r>
            <a:endParaRPr lang="en-US" sz="1100" dirty="0"/>
          </a:p>
          <a:p>
            <a:pPr lvl="1"/>
            <a:r>
              <a:rPr lang="en-US" dirty="0"/>
              <a:t>This is a perfect example of what is referred to as the “Knowledge Gap;” or the loss of critical information when employees leave their place of employment. In the case of NASA, all the key people involved in the original Apollo 11 project had retired…and no one thought to jot down what they knew. To make matters worse, blueprints for Saturn V, the only rocket powerful enough to travel to the moon, were lost.</a:t>
            </a:r>
          </a:p>
          <a:p>
            <a:pPr lvl="1"/>
            <a:endParaRPr lang="en-US" sz="1100" dirty="0"/>
          </a:p>
          <a:p>
            <a:pPr lvl="1"/>
            <a:r>
              <a:rPr lang="en-US" dirty="0"/>
              <a:t>Even though this NASA fumble took place 30 years ago, the exact scenario is being played out in spades as Baby Boomers (those individuals born between 1946 and 1964) are reaching retirement age, and most employers have made no effort to capture the Boomers’ knowledge before they eventually leave. </a:t>
            </a:r>
            <a:endParaRPr lang="en-US" sz="1100" dirty="0"/>
          </a:p>
        </p:txBody>
      </p:sp>
      <p:sp>
        <p:nvSpPr>
          <p:cNvPr id="4" name="Slide Number Placeholder 3"/>
          <p:cNvSpPr>
            <a:spLocks noGrp="1"/>
          </p:cNvSpPr>
          <p:nvPr>
            <p:ph type="sldNum" sz="quarter" idx="10"/>
          </p:nvPr>
        </p:nvSpPr>
        <p:spPr/>
        <p:txBody>
          <a:bodyPr/>
          <a:lstStyle/>
          <a:p>
            <a:fld id="{E1603696-84E0-4842-97B3-6F87F9AB0F93}" type="slidenum">
              <a:rPr lang="en-US" smtClean="0"/>
              <a:pPr/>
              <a:t>16</a:t>
            </a:fld>
            <a:endParaRPr lang="en-US" dirty="0"/>
          </a:p>
        </p:txBody>
      </p:sp>
    </p:spTree>
    <p:extLst>
      <p:ext uri="{BB962C8B-B14F-4D97-AF65-F5344CB8AC3E}">
        <p14:creationId xmlns:p14="http://schemas.microsoft.com/office/powerpoint/2010/main" val="31766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[Talk track:] </a:t>
            </a:r>
            <a:r>
              <a:rPr lang="en-US" dirty="0" smtClean="0">
                <a:latin typeface="Arial" panose="020B0604020202020204" pitchFamily="34" charset="0"/>
                <a:cs typeface="Arial" panose="020B0604020202020204" pitchFamily="34" charset="0"/>
              </a:rPr>
              <a:t>The challenge is that organizations have gotten very good at accumulating</a:t>
            </a:r>
            <a:r>
              <a:rPr lang="en-US" baseline="0" dirty="0" smtClean="0">
                <a:latin typeface="Arial" panose="020B0604020202020204" pitchFamily="34" charset="0"/>
                <a:cs typeface="Arial" panose="020B0604020202020204" pitchFamily="34" charset="0"/>
              </a:rPr>
              <a:t> information, but we have lagged in improving our ability to help people find answers within all that information. As a result, the technical enterprise is awash in information. Research in this area suggests that technical workers are spending more and more time managing information, and less time actually using information and focusing on their core competencies. So we see that research gets duplicated as people spend time reinventing the wheel. Engineers spend too much time just collecting information before they can actually use it. For the broader enterprise, this has direct impacts on those key areas of focus that we mentioned: growth, profitability and risk. For example:</a:t>
            </a:r>
          </a:p>
          <a:p>
            <a:endParaRPr lang="en-US" baseline="0" dirty="0" smtClean="0">
              <a:latin typeface="Arial" panose="020B0604020202020204" pitchFamily="34" charset="0"/>
              <a:cs typeface="Arial" panose="020B0604020202020204" pitchFamily="34" charset="0"/>
            </a:endParaRPr>
          </a:p>
          <a:p>
            <a:pPr marL="627324" lvl="1" indent="-17108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Researchers can’t assess future technology and intellectual property needs, leverage existing IP, or commercialize new ideas fast enough to stay ahead of the competition. That impacts the ability of a company to grow.</a:t>
            </a:r>
          </a:p>
          <a:p>
            <a:pPr marL="627324" lvl="1" indent="-17108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Engineering projects get stalled due to blocking technical issues, or they are held back by legacy design methods, or challenged to address design problems early in the project cycle, leading to redesign. That impacts profitability.</a:t>
            </a:r>
          </a:p>
          <a:p>
            <a:pPr marL="627324" lvl="1" indent="-171089">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Or problems don’t get identified in time, and faulty products reach the market, resulting in exposure to financial liability or worse.</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D22857-48DD-4B4D-BB34-FF4B50DD202E}" type="slidenum">
              <a:rPr lang="en-US" altLang="en-US" smtClean="0"/>
              <a:pPr/>
              <a:t>4</a:t>
            </a:fld>
            <a:endParaRPr lang="en-US" altLang="en-US"/>
          </a:p>
        </p:txBody>
      </p:sp>
    </p:spTree>
    <p:extLst>
      <p:ext uri="{BB962C8B-B14F-4D97-AF65-F5344CB8AC3E}">
        <p14:creationId xmlns:p14="http://schemas.microsoft.com/office/powerpoint/2010/main" val="97130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8714">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76344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69988"/>
            <a:ext cx="4213225" cy="3160712"/>
          </a:xfrm>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60712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9252">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5370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8714">
              <a:defRPr/>
            </a:pPr>
            <a:endParaRPr lang="en-US" dirty="0"/>
          </a:p>
        </p:txBody>
      </p:sp>
      <p:sp>
        <p:nvSpPr>
          <p:cNvPr id="4" name="Slide Number Placeholder 3"/>
          <p:cNvSpPr>
            <a:spLocks noGrp="1"/>
          </p:cNvSpPr>
          <p:nvPr>
            <p:ph type="sldNum" sz="quarter" idx="10"/>
          </p:nvPr>
        </p:nvSpPr>
        <p:spPr/>
        <p:txBody>
          <a:bodyPr/>
          <a:lstStyle/>
          <a:p>
            <a:fld id="{1FC482E1-88C5-4C1B-B752-643F26F7A71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1718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0" tIns="47595" rIns="95190" bIns="47595">
            <a:normAutofit fontScale="92500" lnSpcReduction="20000"/>
          </a:bodyPr>
          <a:lstStyle/>
          <a:p>
            <a:endParaRPr lang="en-US" dirty="0" smtClean="0"/>
          </a:p>
          <a:p>
            <a:r>
              <a:rPr lang="en-US" dirty="0" smtClean="0"/>
              <a:t>Take a look at the sentence at the top of the slide</a:t>
            </a:r>
            <a:r>
              <a:rPr lang="en-US" baseline="0" dirty="0" smtClean="0"/>
              <a:t> – it’s just an example sentence, but it’s a fairly technical, complex sentence. Imagine this sentence is buried on some external website 10 links deep or on some internal shared drive 10 folders deep. If I index the sentence with traditional keyword technology I basically just end up with a big bag of words - there is no meaning, no context, no relationship BETWEEN the words in the bag.</a:t>
            </a:r>
          </a:p>
          <a:p>
            <a:endParaRPr lang="en-US" baseline="0" dirty="0" smtClean="0"/>
          </a:p>
          <a:p>
            <a:r>
              <a:rPr lang="en-US" baseline="0" dirty="0" smtClean="0"/>
              <a:t>Now, if I’m only looking for documents that happen to MENTION the word “actuator”, keyword search is pretty good at that.</a:t>
            </a:r>
          </a:p>
          <a:p>
            <a:endParaRPr lang="en-US" baseline="0" dirty="0" smtClean="0"/>
          </a:p>
          <a:p>
            <a:r>
              <a:rPr lang="en-US" baseline="0" dirty="0" smtClean="0"/>
              <a:t>But what if I have a more sophisticated, technical query? For example:</a:t>
            </a:r>
          </a:p>
          <a:p>
            <a:endParaRPr lang="en-US" baseline="0" dirty="0" smtClean="0"/>
          </a:p>
          <a:p>
            <a:pPr lvl="1"/>
            <a:r>
              <a:rPr lang="en-US" baseline="0" dirty="0" smtClean="0"/>
              <a:t>What does an actuator do?</a:t>
            </a:r>
          </a:p>
          <a:p>
            <a:pPr lvl="1"/>
            <a:r>
              <a:rPr lang="en-US" baseline="0" dirty="0" smtClean="0"/>
              <a:t>What is an actuator made up of?</a:t>
            </a:r>
          </a:p>
          <a:p>
            <a:pPr lvl="1"/>
            <a:r>
              <a:rPr lang="en-US" baseline="0" dirty="0" smtClean="0"/>
              <a:t>How does an actuator function?</a:t>
            </a:r>
          </a:p>
          <a:p>
            <a:endParaRPr lang="en-US" baseline="0" dirty="0" smtClean="0"/>
          </a:p>
          <a:p>
            <a:r>
              <a:rPr lang="en-US" baseline="0" dirty="0" smtClean="0"/>
              <a:t>Well then keyword search can’t help me, because it doesn’t even UNDERSTAND my query! Luckily, there’s a solution to this conundrum, and it’s called Goldfire. </a:t>
            </a:r>
          </a:p>
          <a:p>
            <a:endParaRPr lang="en-US" baseline="0" dirty="0" smtClean="0"/>
          </a:p>
          <a:p>
            <a:r>
              <a:rPr lang="en-US" baseline="0" dirty="0" smtClean="0"/>
              <a:t>When Goldfire indexes the sentence it CLASSIFIES the sentence into “SEMANTIC STRUCTURES” – these semantic structures then establish a MEANING FINGERPRINT. You can see a small sampling of them here. What that means to me as an end user is I can now treat Goldfire as my own, personal, VIRTUAL SUBJECT MATTER EXPERT and asks REAL questions – “what does an actuator do?”, “what does an actuator consists of?”</a:t>
            </a:r>
            <a:endParaRPr lang="en-US" dirty="0" smtClean="0"/>
          </a:p>
          <a:p>
            <a:pPr>
              <a:lnSpc>
                <a:spcPct val="84000"/>
              </a:lnSpc>
            </a:pPr>
            <a:endParaRPr lang="en-US" altLang="en-US" sz="1700" dirty="0">
              <a:cs typeface="Arial" pitchFamily="34" charset="0"/>
            </a:endParaRPr>
          </a:p>
        </p:txBody>
      </p:sp>
    </p:spTree>
    <p:extLst>
      <p:ext uri="{BB962C8B-B14F-4D97-AF65-F5344CB8AC3E}">
        <p14:creationId xmlns:p14="http://schemas.microsoft.com/office/powerpoint/2010/main" val="1915696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58714">
              <a:defRPr/>
            </a:pPr>
            <a:r>
              <a:rPr lang="en-US" dirty="0" smtClean="0"/>
              <a:t>[Slide setup:  The</a:t>
            </a:r>
            <a:r>
              <a:rPr lang="en-US" baseline="0" dirty="0" smtClean="0"/>
              <a:t>se are extracts from authorized case studies, proof points on the ROI and value we deliver including content (Standards) and Enterprise Knowledge Discovery (</a:t>
            </a:r>
            <a:r>
              <a:rPr lang="en-US" baseline="0" dirty="0" err="1" smtClean="0"/>
              <a:t>Goldfire</a:t>
            </a:r>
            <a:r>
              <a:rPr lang="en-US" baseline="0" dirty="0" smtClean="0"/>
              <a:t> internal and external information); better our customers talk about us than us talking about ourselves- full case studies available on these]</a:t>
            </a:r>
          </a:p>
          <a:p>
            <a:pPr defTabSz="958714">
              <a:defRPr/>
            </a:pPr>
            <a:endParaRPr lang="en-US" baseline="0" dirty="0" smtClean="0"/>
          </a:p>
          <a:p>
            <a:pPr defTabSz="958714">
              <a:defRPr/>
            </a:pPr>
            <a:r>
              <a:rPr lang="en-US" dirty="0" smtClean="0"/>
              <a:t>Engineering Intelligence gives</a:t>
            </a:r>
            <a:r>
              <a:rPr lang="en-US" baseline="0" dirty="0" smtClean="0"/>
              <a:t> engineers the information they need for the task at hand – whether it’s ensuring regulatory compliance &amp; sustainability, performing change &amp; configuration management, or performing product support analysis &amp;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11</a:t>
            </a:fld>
            <a:endParaRPr lang="en-US"/>
          </a:p>
        </p:txBody>
      </p:sp>
    </p:spTree>
    <p:extLst>
      <p:ext uri="{BB962C8B-B14F-4D97-AF65-F5344CB8AC3E}">
        <p14:creationId xmlns:p14="http://schemas.microsoft.com/office/powerpoint/2010/main" val="2225269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58714">
              <a:defRPr/>
            </a:pPr>
            <a:r>
              <a:rPr lang="en-US" dirty="0" smtClean="0"/>
              <a:t>Engineering Intelligence gives</a:t>
            </a:r>
            <a:r>
              <a:rPr lang="en-US" baseline="0" dirty="0" smtClean="0"/>
              <a:t> engineers the information they need for the task at hand – whether it’s ensuring regulatory compliance &amp; sustainability, performing change &amp; configuration management, or performing product support analysis &amp; planning.</a:t>
            </a:r>
            <a:endParaRPr lang="en-US" dirty="0" smtClean="0"/>
          </a:p>
          <a:p>
            <a:endParaRPr lang="en-US" dirty="0"/>
          </a:p>
        </p:txBody>
      </p:sp>
      <p:sp>
        <p:nvSpPr>
          <p:cNvPr id="4" name="Slide Number Placeholder 3"/>
          <p:cNvSpPr>
            <a:spLocks noGrp="1"/>
          </p:cNvSpPr>
          <p:nvPr>
            <p:ph type="sldNum" sz="quarter" idx="10"/>
          </p:nvPr>
        </p:nvSpPr>
        <p:spPr/>
        <p:txBody>
          <a:bodyPr/>
          <a:lstStyle/>
          <a:p>
            <a:fld id="{894D0A5C-6B8D-8740-ACDD-A40F7FCA9420}" type="slidenum">
              <a:rPr lang="en-US" smtClean="0"/>
              <a:t>12</a:t>
            </a:fld>
            <a:endParaRPr lang="en-US"/>
          </a:p>
        </p:txBody>
      </p:sp>
    </p:spTree>
    <p:extLst>
      <p:ext uri="{BB962C8B-B14F-4D97-AF65-F5344CB8AC3E}">
        <p14:creationId xmlns:p14="http://schemas.microsoft.com/office/powerpoint/2010/main" val="2133118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40" y="421746"/>
            <a:ext cx="3023616" cy="1219200"/>
          </a:xfrm>
          <a:prstGeom prst="rect">
            <a:avLst/>
          </a:prstGeom>
        </p:spPr>
      </p:pic>
      <p:sp>
        <p:nvSpPr>
          <p:cNvPr id="2" name="Title 1"/>
          <p:cNvSpPr>
            <a:spLocks noGrp="1"/>
          </p:cNvSpPr>
          <p:nvPr>
            <p:ph type="ctrTitle"/>
          </p:nvPr>
        </p:nvSpPr>
        <p:spPr>
          <a:xfrm>
            <a:off x="1160729" y="1943035"/>
            <a:ext cx="5486400" cy="1446550"/>
          </a:xfrm>
        </p:spPr>
        <p:txBody>
          <a:bodyPr wrap="square" anchor="b">
            <a:spAutoFit/>
          </a:bodyPr>
          <a:lstStyle>
            <a:lvl1pPr algn="l">
              <a:defRPr sz="4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60729" y="3586463"/>
            <a:ext cx="5486400" cy="338554"/>
          </a:xfrm>
        </p:spPr>
        <p:txBody>
          <a:bodyPr wrap="square">
            <a:spAutoFit/>
          </a:bodyPr>
          <a:lstStyle>
            <a:lvl1pPr marL="0" indent="0" algn="l">
              <a:buNone/>
              <a:defRPr sz="1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Box 10"/>
          <p:cNvSpPr txBox="1"/>
          <p:nvPr/>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
        <p:nvSpPr>
          <p:cNvPr id="6" name="Text Placeholder 5"/>
          <p:cNvSpPr>
            <a:spLocks noGrp="1"/>
          </p:cNvSpPr>
          <p:nvPr>
            <p:ph type="body" sz="quarter" idx="11"/>
          </p:nvPr>
        </p:nvSpPr>
        <p:spPr>
          <a:xfrm>
            <a:off x="1160728" y="3925017"/>
            <a:ext cx="3413125" cy="276999"/>
          </a:xfrm>
        </p:spPr>
        <p:txBody>
          <a:bodyPr>
            <a:spAutoFit/>
          </a:bodyPr>
          <a:lstStyle>
            <a:lvl1pPr marL="0" indent="0">
              <a:buNone/>
              <a:defRPr sz="1200"/>
            </a:lvl1pPr>
          </a:lstStyle>
          <a:p>
            <a:pPr lvl="0"/>
            <a:r>
              <a:rPr lang="en-US" smtClean="0"/>
              <a:t>Click to edit Master text styles</a:t>
            </a:r>
          </a:p>
        </p:txBody>
      </p:sp>
    </p:spTree>
    <p:extLst>
      <p:ext uri="{BB962C8B-B14F-4D97-AF65-F5344CB8AC3E}">
        <p14:creationId xmlns:p14="http://schemas.microsoft.com/office/powerpoint/2010/main" val="36887046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lvl1pPr>
              <a:lnSpc>
                <a:spcPct val="100000"/>
              </a:lnSpc>
              <a:defRPr/>
            </a:lvl1pPr>
          </a:lstStyle>
          <a:p>
            <a:r>
              <a:rPr lang="en-US" smtClean="0"/>
              <a:t>Click to edit Master title style</a:t>
            </a:r>
            <a:endParaRPr lang="en-US" dirty="0"/>
          </a:p>
        </p:txBody>
      </p:sp>
      <p:sp>
        <p:nvSpPr>
          <p:cNvPr id="3" name="Text Placeholder 2"/>
          <p:cNvSpPr>
            <a:spLocks noGrp="1"/>
          </p:cNvSpPr>
          <p:nvPr>
            <p:ph type="body" idx="1"/>
          </p:nvPr>
        </p:nvSpPr>
        <p:spPr>
          <a:xfrm>
            <a:off x="356708" y="1755648"/>
            <a:ext cx="4104165" cy="313932"/>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2249424"/>
            <a:ext cx="4104165" cy="382752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
        <p:nvSpPr>
          <p:cNvPr id="8" name="Chart Placeholder 7"/>
          <p:cNvSpPr>
            <a:spLocks noGrp="1"/>
          </p:cNvSpPr>
          <p:nvPr>
            <p:ph type="chart" sz="quarter" idx="13"/>
          </p:nvPr>
        </p:nvSpPr>
        <p:spPr>
          <a:xfrm>
            <a:off x="4697412" y="962025"/>
            <a:ext cx="3989388" cy="5114925"/>
          </a:xfrm>
        </p:spPr>
        <p:txBody>
          <a:bodyPr/>
          <a:lstStyle>
            <a:lvl1pPr marL="0" indent="0">
              <a:buNone/>
              <a:defRPr cap="all" baseline="0"/>
            </a:lvl1pPr>
          </a:lstStyle>
          <a:p>
            <a:r>
              <a:rPr lang="en-US" smtClean="0"/>
              <a:t>Click icon to add chart</a:t>
            </a:r>
            <a:endParaRPr lang="en-US" dirty="0"/>
          </a:p>
        </p:txBody>
      </p:sp>
    </p:spTree>
    <p:extLst>
      <p:ext uri="{BB962C8B-B14F-4D97-AF65-F5344CB8AC3E}">
        <p14:creationId xmlns:p14="http://schemas.microsoft.com/office/powerpoint/2010/main" val="1084686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Pag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8809BF69-0BC3-435B-89D9-95D402F8BDA4}" type="slidenum">
              <a:rPr lang="en-US" smtClean="0"/>
              <a:t>‹#›</a:t>
            </a:fld>
            <a:endParaRPr lang="en-US"/>
          </a:p>
        </p:txBody>
      </p:sp>
      <p:sp>
        <p:nvSpPr>
          <p:cNvPr id="8" name="Text Placeholder 7"/>
          <p:cNvSpPr>
            <a:spLocks noGrp="1"/>
          </p:cNvSpPr>
          <p:nvPr>
            <p:ph type="body" sz="quarter" idx="13"/>
          </p:nvPr>
        </p:nvSpPr>
        <p:spPr>
          <a:xfrm>
            <a:off x="352753" y="1389888"/>
            <a:ext cx="8460170" cy="338554"/>
          </a:xfrm>
        </p:spPr>
        <p:txBody>
          <a:bodyPr wrap="square">
            <a:spAutoFit/>
          </a:bodyPr>
          <a:lstStyle>
            <a:lvl1pPr marL="0" indent="0">
              <a:lnSpc>
                <a:spcPct val="100000"/>
              </a:lnSpc>
              <a:buNone/>
              <a:defRPr sz="1600"/>
            </a:lvl1pPr>
          </a:lstStyle>
          <a:p>
            <a:pPr lvl="0"/>
            <a:r>
              <a:rPr lang="en-US" smtClean="0"/>
              <a:t>Click to edit Master text styles</a:t>
            </a:r>
          </a:p>
        </p:txBody>
      </p:sp>
      <p:sp>
        <p:nvSpPr>
          <p:cNvPr id="7" name="Chart Placeholder 7"/>
          <p:cNvSpPr>
            <a:spLocks noGrp="1"/>
          </p:cNvSpPr>
          <p:nvPr>
            <p:ph type="chart" sz="quarter" idx="14"/>
          </p:nvPr>
        </p:nvSpPr>
        <p:spPr>
          <a:xfrm>
            <a:off x="457200" y="1887266"/>
            <a:ext cx="8229600" cy="4189684"/>
          </a:xfrm>
        </p:spPr>
        <p:txBody>
          <a:bodyPr/>
          <a:lstStyle>
            <a:lvl1pPr marL="0" indent="0">
              <a:buNone/>
              <a:defRPr cap="all" baseline="0"/>
            </a:lvl1pPr>
          </a:lstStyle>
          <a:p>
            <a:r>
              <a:rPr lang="en-US" smtClean="0"/>
              <a:t>Click icon to add chart</a:t>
            </a:r>
            <a:endParaRPr lang="en-US" dirty="0"/>
          </a:p>
        </p:txBody>
      </p:sp>
    </p:spTree>
    <p:extLst>
      <p:ext uri="{BB962C8B-B14F-4D97-AF65-F5344CB8AC3E}">
        <p14:creationId xmlns:p14="http://schemas.microsoft.com/office/powerpoint/2010/main" val="165966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2249424"/>
            <a:ext cx="4104165" cy="3686293"/>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
        <p:nvSpPr>
          <p:cNvPr id="7" name="Picture Placeholder 6"/>
          <p:cNvSpPr>
            <a:spLocks noGrp="1"/>
          </p:cNvSpPr>
          <p:nvPr>
            <p:ph type="pic" sz="quarter" idx="13"/>
          </p:nvPr>
        </p:nvSpPr>
        <p:spPr>
          <a:xfrm>
            <a:off x="4686300" y="962025"/>
            <a:ext cx="4000500" cy="4973692"/>
          </a:xfrm>
          <a:solidFill>
            <a:schemeClr val="bg1">
              <a:lumMod val="95000"/>
            </a:schemeClr>
          </a:solidFill>
        </p:spPr>
        <p:txBody>
          <a:bodyPr/>
          <a:lstStyle>
            <a:lvl1pPr marL="0" indent="0">
              <a:buNone/>
              <a:defRPr cap="all" baseline="0"/>
            </a:lvl1pPr>
          </a:lstStyle>
          <a:p>
            <a:r>
              <a:rPr lang="en-US" smtClean="0"/>
              <a:t>Click icon to add picture</a:t>
            </a:r>
            <a:endParaRPr lang="en-US"/>
          </a:p>
        </p:txBody>
      </p:sp>
      <p:sp>
        <p:nvSpPr>
          <p:cNvPr id="10" name="Text Placeholder 2"/>
          <p:cNvSpPr>
            <a:spLocks noGrp="1"/>
          </p:cNvSpPr>
          <p:nvPr>
            <p:ph type="body" idx="14" hasCustomPrompt="1"/>
          </p:nvPr>
        </p:nvSpPr>
        <p:spPr>
          <a:xfrm>
            <a:off x="4582635" y="6076950"/>
            <a:ext cx="4206641" cy="246221"/>
          </a:xfrm>
        </p:spPr>
        <p:txBody>
          <a:bodyPr wrap="square" anchor="t" anchorCtr="0">
            <a:spAutoFit/>
          </a:bodyPr>
          <a:lstStyle>
            <a:lvl1pPr marL="0" indent="0">
              <a:buNone/>
              <a:defRPr sz="10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15208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de 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r>
              <a:rPr lang="en-US" smtClean="0"/>
              <a:t>Click icon to add picture</a:t>
            </a:r>
            <a:endParaRPr lang="en-US"/>
          </a:p>
        </p:txBody>
      </p:sp>
      <p:sp>
        <p:nvSpPr>
          <p:cNvPr id="6" name="Rectangle 5"/>
          <p:cNvSpPr/>
          <p:nvPr/>
        </p:nvSpPr>
        <p:spPr>
          <a:xfrm>
            <a:off x="0" y="685800"/>
            <a:ext cx="4572000" cy="61722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6710" y="962025"/>
            <a:ext cx="4104163" cy="830997"/>
          </a:xfrm>
        </p:spPr>
        <p:txBody>
          <a:bodyPr wrap="square" anchor="t" anchorCtr="0">
            <a:spAutoFit/>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2249424"/>
            <a:ext cx="4104165" cy="384022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
        <p:nvSpPr>
          <p:cNvPr id="10" name="TextBox 9"/>
          <p:cNvSpPr txBox="1"/>
          <p:nvPr/>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125413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and Full Page Imag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685800"/>
            <a:ext cx="9144000" cy="6172200"/>
          </a:xfrm>
          <a:solidFill>
            <a:schemeClr val="tx2">
              <a:lumMod val="20000"/>
              <a:lumOff val="80000"/>
            </a:schemeClr>
          </a:solidFill>
        </p:spPr>
        <p:txBody>
          <a:bodyPr/>
          <a:lstStyle>
            <a:lvl1pPr marL="0" indent="0">
              <a:buNone/>
              <a:defRPr cap="all" baseline="0"/>
            </a:lvl1pPr>
          </a:lstStyle>
          <a:p>
            <a:r>
              <a:rPr lang="en-US" smtClean="0"/>
              <a:t>Click icon to add picture</a:t>
            </a:r>
            <a:endParaRPr lang="en-US"/>
          </a:p>
        </p:txBody>
      </p:sp>
      <p:sp>
        <p:nvSpPr>
          <p:cNvPr id="6" name="Rectangle 5"/>
          <p:cNvSpPr/>
          <p:nvPr/>
        </p:nvSpPr>
        <p:spPr>
          <a:xfrm>
            <a:off x="0" y="3311746"/>
            <a:ext cx="9144000" cy="30821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
        <p:nvSpPr>
          <p:cNvPr id="2" name="Title 1"/>
          <p:cNvSpPr>
            <a:spLocks noGrp="1"/>
          </p:cNvSpPr>
          <p:nvPr>
            <p:ph type="title"/>
          </p:nvPr>
        </p:nvSpPr>
        <p:spPr>
          <a:xfrm>
            <a:off x="356710" y="3700498"/>
            <a:ext cx="8416798" cy="424732"/>
          </a:xfrm>
        </p:spPr>
        <p:txBody>
          <a:bodyPr wrap="square"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56708" y="4127211"/>
            <a:ext cx="8416802" cy="313932"/>
          </a:xfrm>
        </p:spPr>
        <p:txBody>
          <a:bodyPr wrap="square" anchor="t" anchorCtr="0">
            <a:sp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4590288"/>
            <a:ext cx="8416799" cy="1110751"/>
          </a:xfrm>
        </p:spPr>
        <p:txBody>
          <a:bodyPr/>
          <a:lstStyle>
            <a:lvl1pPr marL="0" indent="0">
              <a:buNone/>
              <a:defRPr/>
            </a:lvl1pPr>
          </a:lstStyle>
          <a:p>
            <a:pPr lvl="0"/>
            <a:r>
              <a:rPr lang="en-US" smtClean="0"/>
              <a:t>Click to edit Master text styles</a:t>
            </a:r>
          </a:p>
        </p:txBody>
      </p:sp>
      <p:sp>
        <p:nvSpPr>
          <p:cNvPr id="10" name="TextBox 9"/>
          <p:cNvSpPr txBox="1"/>
          <p:nvPr/>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181521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8809BF69-0BC3-435B-89D9-95D402F8BDA4}" type="slidenum">
              <a:rPr lang="en-US" smtClean="0"/>
              <a:t>‹#›</a:t>
            </a:fld>
            <a:endParaRPr lang="en-US"/>
          </a:p>
        </p:txBody>
      </p:sp>
    </p:spTree>
    <p:extLst>
      <p:ext uri="{BB962C8B-B14F-4D97-AF65-F5344CB8AC3E}">
        <p14:creationId xmlns:p14="http://schemas.microsoft.com/office/powerpoint/2010/main" val="1994661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809BF69-0BC3-435B-89D9-95D402F8BDA4}" type="slidenum">
              <a:rPr lang="en-US" smtClean="0"/>
              <a:t>‹#›</a:t>
            </a:fld>
            <a:endParaRPr lang="en-US"/>
          </a:p>
        </p:txBody>
      </p:sp>
    </p:spTree>
    <p:extLst>
      <p:ext uri="{BB962C8B-B14F-4D97-AF65-F5344CB8AC3E}">
        <p14:creationId xmlns:p14="http://schemas.microsoft.com/office/powerpoint/2010/main" val="4039855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35FA3AB-C484-4649-8639-D036ABA4D5D5}" type="datetimeFigureOut">
              <a:rPr lang="en-US" smtClean="0"/>
              <a:t>6/23/2017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809BF69-0BC3-435B-89D9-95D402F8BDA4}" type="slidenum">
              <a:rPr lang="en-US" smtClean="0"/>
              <a:t>‹#›</a:t>
            </a:fld>
            <a:endParaRPr lang="en-US"/>
          </a:p>
        </p:txBody>
      </p:sp>
    </p:spTree>
    <p:extLst>
      <p:ext uri="{BB962C8B-B14F-4D97-AF65-F5344CB8AC3E}">
        <p14:creationId xmlns:p14="http://schemas.microsoft.com/office/powerpoint/2010/main" val="4062617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472" y="612648"/>
            <a:ext cx="8229600" cy="411162"/>
          </a:xfrm>
        </p:spPr>
        <p:txBody>
          <a:bodyPr lIns="0" tIns="0" rIns="0" bIns="0" anchor="t" anchorCtr="0">
            <a:normAutofit/>
          </a:bodyPr>
          <a:lstStyle>
            <a:lvl1pPr algn="l">
              <a:defRPr sz="1400" b="1">
                <a:solidFill>
                  <a:srgbClr val="BFBFB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472" y="1188720"/>
            <a:ext cx="8229600" cy="4525963"/>
          </a:xfrm>
        </p:spPr>
        <p:txBody>
          <a:bodyPr lIns="0" tIns="0" rIns="0" bIns="0">
            <a:normAutofit/>
          </a:bodyPr>
          <a:lstStyle>
            <a:lvl1pPr marL="0" indent="0">
              <a:buNone/>
              <a:defRPr sz="2100">
                <a:solidFill>
                  <a:srgbClr val="00A1D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a:t>
            </a:r>
            <a:endParaRPr lang="en-US" dirty="0"/>
          </a:p>
        </p:txBody>
      </p:sp>
      <p:sp>
        <p:nvSpPr>
          <p:cNvPr id="5" name="Footer Placeholder 4"/>
          <p:cNvSpPr>
            <a:spLocks noGrp="1"/>
          </p:cNvSpPr>
          <p:nvPr>
            <p:ph type="ftr" sz="quarter" idx="11"/>
          </p:nvPr>
        </p:nvSpPr>
        <p:spPr>
          <a:xfrm>
            <a:off x="713232" y="6337824"/>
            <a:ext cx="2590800" cy="196851"/>
          </a:xfrm>
          <a:prstGeom prst="rect">
            <a:avLst/>
          </a:prstGeom>
        </p:spPr>
        <p:txBody>
          <a:bodyPr lIns="0" tIns="0" rIns="0" bIns="0" anchor="ctr"/>
          <a:lstStyle>
            <a:lvl1pPr algn="l">
              <a:defRPr sz="800">
                <a:solidFill>
                  <a:srgbClr val="BFBFBF"/>
                </a:solidFill>
              </a:defRPr>
            </a:lvl1pPr>
          </a:lstStyle>
          <a:p>
            <a:r>
              <a:rPr lang="en-US" dirty="0" smtClean="0"/>
              <a:t>© 2014 IHS</a:t>
            </a:r>
            <a:endParaRPr lang="en-US" dirty="0"/>
          </a:p>
        </p:txBody>
      </p:sp>
      <p:sp>
        <p:nvSpPr>
          <p:cNvPr id="6" name="Slide Number Placeholder 5"/>
          <p:cNvSpPr>
            <a:spLocks noGrp="1"/>
          </p:cNvSpPr>
          <p:nvPr>
            <p:ph type="sldNum" sz="quarter" idx="12"/>
          </p:nvPr>
        </p:nvSpPr>
        <p:spPr>
          <a:xfrm>
            <a:off x="6662108" y="6388932"/>
            <a:ext cx="2133600" cy="273050"/>
          </a:xfrm>
          <a:prstGeom prst="rect">
            <a:avLst/>
          </a:prstGeom>
        </p:spPr>
        <p:txBody>
          <a:bodyPr lIns="0" tIns="0" rIns="0" bIns="0" anchor="t"/>
          <a:lstStyle>
            <a:lvl1pPr algn="r">
              <a:defRPr sz="800">
                <a:solidFill>
                  <a:srgbClr val="BFBFBF"/>
                </a:solidFill>
              </a:defRPr>
            </a:lvl1pPr>
          </a:lstStyle>
          <a:p>
            <a:fld id="{7F1B8F96-B115-4F23-A4A4-90ED14BB5FB1}" type="slidenum">
              <a:rPr lang="en-US" smtClean="0"/>
              <a:pPr/>
              <a:t>‹#›</a:t>
            </a:fld>
            <a:endParaRPr lang="en-US" dirty="0"/>
          </a:p>
        </p:txBody>
      </p:sp>
      <p:pic>
        <p:nvPicPr>
          <p:cNvPr id="9" name="Picture 8"/>
          <p:cNvPicPr>
            <a:picLocks noChangeAspect="1"/>
          </p:cNvPicPr>
          <p:nvPr userDrawn="1"/>
        </p:nvPicPr>
        <p:blipFill>
          <a:blip r:embed="rId2" cstate="email">
            <a:alphaModFix amt="70000"/>
            <a:extLst>
              <a:ext uri="{28A0092B-C50C-407E-A947-70E740481C1C}">
                <a14:useLocalDpi xmlns:a14="http://schemas.microsoft.com/office/drawing/2010/main"/>
              </a:ext>
            </a:extLst>
          </a:blip>
          <a:stretch>
            <a:fillRect/>
          </a:stretch>
        </p:blipFill>
        <p:spPr>
          <a:xfrm>
            <a:off x="384048" y="6318504"/>
            <a:ext cx="237744" cy="237744"/>
          </a:xfrm>
          <a:prstGeom prst="rect">
            <a:avLst/>
          </a:prstGeom>
        </p:spPr>
      </p:pic>
      <p:sp>
        <p:nvSpPr>
          <p:cNvPr id="12" name="Text Placeholder 11"/>
          <p:cNvSpPr>
            <a:spLocks noGrp="1"/>
          </p:cNvSpPr>
          <p:nvPr>
            <p:ph type="body" sz="quarter" idx="13" hasCustomPrompt="1"/>
          </p:nvPr>
        </p:nvSpPr>
        <p:spPr>
          <a:xfrm>
            <a:off x="7717536" y="283464"/>
            <a:ext cx="1066800" cy="117475"/>
          </a:xfrm>
        </p:spPr>
        <p:txBody>
          <a:bodyPr lIns="0" tIns="0" rIns="0" bIns="0">
            <a:noAutofit/>
          </a:bodyPr>
          <a:lstStyle>
            <a:lvl1pPr marL="0" indent="0" algn="r">
              <a:buNone/>
              <a:defRPr sz="800" b="1">
                <a:solidFill>
                  <a:srgbClr val="BFBFBF"/>
                </a:solidFill>
              </a:defRPr>
            </a:lvl1pPr>
          </a:lstStyle>
          <a:p>
            <a:pPr lvl="0"/>
            <a:r>
              <a:rPr lang="en-US" dirty="0" smtClean="0"/>
              <a:t>ABOUT IHS</a:t>
            </a:r>
            <a:endParaRPr lang="en-US" dirty="0"/>
          </a:p>
        </p:txBody>
      </p:sp>
    </p:spTree>
    <p:extLst>
      <p:ext uri="{BB962C8B-B14F-4D97-AF65-F5344CB8AC3E}">
        <p14:creationId xmlns:p14="http://schemas.microsoft.com/office/powerpoint/2010/main" val="2650910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7696200" y="6278563"/>
            <a:ext cx="914400" cy="304800"/>
          </a:xfrm>
          <a:prstGeom prst="rect">
            <a:avLst/>
          </a:prstGeom>
        </p:spPr>
        <p:txBody>
          <a:bodyPr/>
          <a:lstStyle>
            <a:lvl1pPr>
              <a:defRPr smtClean="0"/>
            </a:lvl1pPr>
          </a:lstStyle>
          <a:p>
            <a:pPr fontAlgn="base">
              <a:spcBef>
                <a:spcPct val="0"/>
              </a:spcBef>
              <a:spcAft>
                <a:spcPct val="0"/>
              </a:spcAft>
              <a:defRPr/>
            </a:pPr>
            <a:fld id="{6D040331-82AF-4B1A-BAF6-10C264BDDEF0}" type="slidenum">
              <a:rPr lang="en-US" sz="1000">
                <a:solidFill>
                  <a:srgbClr val="000000"/>
                </a:solidFill>
                <a:ea typeface="ＭＳ Ｐゴシック" charset="-128"/>
              </a:rPr>
              <a:pPr fontAlgn="base">
                <a:spcBef>
                  <a:spcPct val="0"/>
                </a:spcBef>
                <a:spcAft>
                  <a:spcPct val="0"/>
                </a:spcAft>
                <a:defRPr/>
              </a:pPr>
              <a:t>‹#›</a:t>
            </a:fld>
            <a:endParaRPr lang="en-US" sz="1000" dirty="0">
              <a:solidFill>
                <a:srgbClr val="000000"/>
              </a:solidFill>
              <a:ea typeface="ＭＳ Ｐゴシック" charset="-128"/>
            </a:endParaRPr>
          </a:p>
        </p:txBody>
      </p:sp>
    </p:spTree>
    <p:extLst>
      <p:ext uri="{BB962C8B-B14F-4D97-AF65-F5344CB8AC3E}">
        <p14:creationId xmlns:p14="http://schemas.microsoft.com/office/powerpoint/2010/main" val="924791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809BF69-0BC3-435B-89D9-95D402F8BDA4}" type="slidenum">
              <a:rPr lang="en-US" smtClean="0"/>
              <a:t>‹#›</a:t>
            </a:fld>
            <a:endParaRPr lang="en-US"/>
          </a:p>
        </p:txBody>
      </p:sp>
    </p:spTree>
    <p:extLst>
      <p:ext uri="{BB962C8B-B14F-4D97-AF65-F5344CB8AC3E}">
        <p14:creationId xmlns:p14="http://schemas.microsoft.com/office/powerpoint/2010/main" val="2312648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4048" y="6318504"/>
            <a:ext cx="237744" cy="237744"/>
          </a:xfrm>
          <a:prstGeom prst="rect">
            <a:avLst/>
          </a:prstGeom>
        </p:spPr>
      </p:pic>
      <p:sp>
        <p:nvSpPr>
          <p:cNvPr id="2" name="Title 1"/>
          <p:cNvSpPr>
            <a:spLocks noGrp="1"/>
          </p:cNvSpPr>
          <p:nvPr>
            <p:ph type="title" hasCustomPrompt="1"/>
          </p:nvPr>
        </p:nvSpPr>
        <p:spPr>
          <a:xfrm>
            <a:off x="347472" y="612648"/>
            <a:ext cx="8229600" cy="411162"/>
          </a:xfrm>
        </p:spPr>
        <p:txBody>
          <a:bodyPr lIns="0" tIns="0" rIns="0" bIns="0" anchor="t" anchorCtr="0">
            <a:normAutofit/>
          </a:bodyPr>
          <a:lstStyle>
            <a:lvl1pPr algn="l">
              <a:defRPr sz="14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472" y="1188720"/>
            <a:ext cx="8229600" cy="4525963"/>
          </a:xfrm>
        </p:spPr>
        <p:txBody>
          <a:bodyPr lIns="0" tIns="0" rIns="0" bIns="0">
            <a:normAutofit/>
          </a:bodyPr>
          <a:lstStyle>
            <a:lvl1pPr marL="0" indent="0">
              <a:buNone/>
              <a:defRPr sz="21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a:t>
            </a:r>
            <a:endParaRPr lang="en-US" dirty="0"/>
          </a:p>
        </p:txBody>
      </p:sp>
      <p:sp>
        <p:nvSpPr>
          <p:cNvPr id="5" name="Footer Placeholder 4"/>
          <p:cNvSpPr>
            <a:spLocks noGrp="1"/>
          </p:cNvSpPr>
          <p:nvPr>
            <p:ph type="ftr" sz="quarter" idx="11"/>
          </p:nvPr>
        </p:nvSpPr>
        <p:spPr>
          <a:xfrm>
            <a:off x="713232" y="6337824"/>
            <a:ext cx="2590800" cy="196851"/>
          </a:xfrm>
          <a:prstGeom prst="rect">
            <a:avLst/>
          </a:prstGeom>
        </p:spPr>
        <p:txBody>
          <a:bodyPr lIns="0" tIns="0" rIns="0" bIns="0" anchor="ctr"/>
          <a:lstStyle>
            <a:lvl1pPr algn="l">
              <a:defRPr sz="800">
                <a:solidFill>
                  <a:schemeClr val="bg1"/>
                </a:solidFill>
              </a:defRPr>
            </a:lvl1pPr>
          </a:lstStyle>
          <a:p>
            <a:r>
              <a:rPr lang="en-US" dirty="0" smtClean="0">
                <a:solidFill>
                  <a:prstClr val="white"/>
                </a:solidFill>
              </a:rPr>
              <a:t>© 2014 IHS</a:t>
            </a:r>
            <a:endParaRPr lang="en-US" dirty="0">
              <a:solidFill>
                <a:prstClr val="white"/>
              </a:solidFill>
            </a:endParaRPr>
          </a:p>
        </p:txBody>
      </p:sp>
      <p:sp>
        <p:nvSpPr>
          <p:cNvPr id="6" name="Slide Number Placeholder 5"/>
          <p:cNvSpPr>
            <a:spLocks noGrp="1"/>
          </p:cNvSpPr>
          <p:nvPr>
            <p:ph type="sldNum" sz="quarter" idx="12"/>
          </p:nvPr>
        </p:nvSpPr>
        <p:spPr>
          <a:xfrm>
            <a:off x="6662108" y="6388932"/>
            <a:ext cx="2133600" cy="273050"/>
          </a:xfrm>
          <a:prstGeom prst="rect">
            <a:avLst/>
          </a:prstGeom>
        </p:spPr>
        <p:txBody>
          <a:bodyPr lIns="0" tIns="0" rIns="0" bIns="0" anchor="t"/>
          <a:lstStyle>
            <a:lvl1pPr algn="r">
              <a:defRPr sz="800">
                <a:solidFill>
                  <a:schemeClr val="bg1"/>
                </a:solidFill>
              </a:defRPr>
            </a:lvl1pPr>
          </a:lstStyle>
          <a:p>
            <a:fld id="{7F1B8F96-B115-4F23-A4A4-90ED14BB5FB1}"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a:off x="347472" y="475488"/>
            <a:ext cx="8458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47472" y="6153912"/>
            <a:ext cx="84582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hasCustomPrompt="1"/>
          </p:nvPr>
        </p:nvSpPr>
        <p:spPr>
          <a:xfrm>
            <a:off x="7717536" y="283464"/>
            <a:ext cx="1066800" cy="117475"/>
          </a:xfrm>
        </p:spPr>
        <p:txBody>
          <a:bodyPr lIns="0" tIns="0" rIns="0" bIns="0">
            <a:noAutofit/>
          </a:bodyPr>
          <a:lstStyle>
            <a:lvl1pPr marL="0" indent="0" algn="r">
              <a:buNone/>
              <a:defRPr sz="800" b="1">
                <a:solidFill>
                  <a:schemeClr val="bg1"/>
                </a:solidFill>
              </a:defRPr>
            </a:lvl1pPr>
          </a:lstStyle>
          <a:p>
            <a:pPr lvl="0"/>
            <a:r>
              <a:rPr lang="en-US" dirty="0" smtClean="0"/>
              <a:t>ABOUT IHS</a:t>
            </a:r>
            <a:endParaRPr lang="en-US" dirty="0"/>
          </a:p>
        </p:txBody>
      </p:sp>
    </p:spTree>
    <p:extLst>
      <p:ext uri="{BB962C8B-B14F-4D97-AF65-F5344CB8AC3E}">
        <p14:creationId xmlns:p14="http://schemas.microsoft.com/office/powerpoint/2010/main" val="976833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3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549274"/>
            <a:ext cx="8207375" cy="2591694"/>
          </a:xfrm>
        </p:spPr>
        <p:txBody>
          <a:bodyPr lIns="0" tIns="0" rIns="0" bIns="0" anchor="t"/>
          <a:lstStyle>
            <a:lvl1pPr algn="l">
              <a:lnSpc>
                <a:spcPct val="100000"/>
              </a:lnSpc>
              <a:defRPr sz="4800" b="1" cap="none" spc="0" baseline="0">
                <a:solidFill>
                  <a:schemeClr val="tx1"/>
                </a:solidFill>
              </a:defRPr>
            </a:lvl1pPr>
          </a:lstStyle>
          <a:p>
            <a:r>
              <a:rPr lang="en-US" smtClean="0"/>
              <a:t>Click to edit Master title style</a:t>
            </a:r>
            <a:endParaRPr lang="en-US" dirty="0"/>
          </a:p>
        </p:txBody>
      </p:sp>
      <p:cxnSp>
        <p:nvCxnSpPr>
          <p:cNvPr id="10" name="Straight Connector 9"/>
          <p:cNvCxnSpPr/>
          <p:nvPr/>
        </p:nvCxnSpPr>
        <p:spPr>
          <a:xfrm>
            <a:off x="468313" y="6427233"/>
            <a:ext cx="820737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8313" y="6571257"/>
            <a:ext cx="184665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cap="all" spc="0" baseline="0" dirty="0" smtClean="0">
                <a:solidFill>
                  <a:schemeClr val="tx1"/>
                </a:solidFill>
                <a:latin typeface="+mn-lt"/>
                <a:ea typeface="+mn-ea"/>
                <a:cs typeface="+mn-cs"/>
              </a:rPr>
              <a:t>© 2016 IHS. All rights reserved.</a:t>
            </a:r>
          </a:p>
          <a:p>
            <a:pPr lvl="0"/>
            <a:endParaRPr lang="en-US" sz="800" b="0" kern="1200" cap="all" spc="0" baseline="0" dirty="0">
              <a:solidFill>
                <a:srgbClr val="495965"/>
              </a:solidFill>
              <a:latin typeface="+mn-lt"/>
              <a:ea typeface="+mn-ea"/>
              <a:cs typeface="+mn-cs"/>
            </a:endParaRPr>
          </a:p>
        </p:txBody>
      </p:sp>
      <p:sp>
        <p:nvSpPr>
          <p:cNvPr id="17" name="Slide Number Placeholder 5"/>
          <p:cNvSpPr>
            <a:spLocks noGrp="1"/>
          </p:cNvSpPr>
          <p:nvPr>
            <p:ph type="sldNum" sz="quarter" idx="12"/>
          </p:nvPr>
        </p:nvSpPr>
        <p:spPr>
          <a:xfrm>
            <a:off x="6613145" y="6448345"/>
            <a:ext cx="2062544" cy="365125"/>
          </a:xfrm>
        </p:spPr>
        <p:txBody>
          <a:bodyPr/>
          <a:lstStyle>
            <a:lvl1pPr>
              <a:defRPr baseline="0">
                <a:solidFill>
                  <a:schemeClr val="tx1"/>
                </a:solidFill>
              </a:defRPr>
            </a:lvl1pPr>
          </a:lstStyle>
          <a:p>
            <a:fld id="{24C46141-E31C-41A4-BE53-0A6DFD9041A4}" type="slidenum">
              <a:rPr lang="en-US" smtClean="0"/>
              <a:pPr/>
              <a:t>‹#›</a:t>
            </a:fld>
            <a:endParaRPr lang="en-US" dirty="0"/>
          </a:p>
        </p:txBody>
      </p:sp>
      <p:sp>
        <p:nvSpPr>
          <p:cNvPr id="8" name="Footer Placeholder 7"/>
          <p:cNvSpPr>
            <a:spLocks noGrp="1"/>
          </p:cNvSpPr>
          <p:nvPr>
            <p:ph type="ftr" sz="quarter" idx="13"/>
          </p:nvPr>
        </p:nvSpPr>
        <p:spPr>
          <a:xfrm>
            <a:off x="468313" y="188913"/>
            <a:ext cx="7776095" cy="215900"/>
          </a:xfrm>
          <a:prstGeom prst="rect">
            <a:avLst/>
          </a:prstGeom>
        </p:spPr>
        <p:txBody>
          <a:bodyPr/>
          <a:lstStyle>
            <a:lvl1pPr>
              <a:defRPr>
                <a:solidFill>
                  <a:schemeClr val="tx1"/>
                </a:solidFill>
              </a:defRPr>
            </a:lvl1pPr>
          </a:lstStyle>
          <a:p>
            <a:r>
              <a:rPr lang="en-US" dirty="0" smtClean="0"/>
              <a:t>IHS Goldfire / January 2016</a:t>
            </a:r>
            <a:endParaRPr lang="en-US" dirty="0"/>
          </a:p>
        </p:txBody>
      </p:sp>
      <p:pic>
        <p:nvPicPr>
          <p:cNvPr id="11" name="Picture 10" descr="ih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6780" y="126157"/>
            <a:ext cx="308908" cy="308908"/>
          </a:xfrm>
          <a:prstGeom prst="rect">
            <a:avLst/>
          </a:prstGeom>
        </p:spPr>
      </p:pic>
    </p:spTree>
    <p:extLst>
      <p:ext uri="{BB962C8B-B14F-4D97-AF65-F5344CB8AC3E}">
        <p14:creationId xmlns:p14="http://schemas.microsoft.com/office/powerpoint/2010/main" val="202639935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2" name="Content Placeholder 2"/>
          <p:cNvSpPr>
            <a:spLocks noGrp="1"/>
          </p:cNvSpPr>
          <p:nvPr>
            <p:ph idx="1"/>
          </p:nvPr>
        </p:nvSpPr>
        <p:spPr>
          <a:xfrm>
            <a:off x="395296" y="1484313"/>
            <a:ext cx="8353425" cy="4752976"/>
          </a:xfrm>
        </p:spPr>
        <p:txBody>
          <a:bodyPr lIns="0" tIns="0" rIns="0" bIns="0"/>
          <a:lstStyle>
            <a:lvl1pPr algn="l">
              <a:defRPr sz="1500" baseline="0"/>
            </a:lvl1pPr>
            <a:lvl2pPr algn="l">
              <a:defRPr sz="1500" baseline="0"/>
            </a:lvl2pPr>
            <a:lvl3pPr algn="l">
              <a:defRPr baseline="0"/>
            </a:lvl3pPr>
            <a:lvl4pPr algn="l">
              <a:defRPr baseline="0"/>
            </a:lvl4pPr>
            <a:lvl5pPr algn="l">
              <a:defRPr sz="1051"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574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2" name="Content Placeholder 2"/>
          <p:cNvSpPr>
            <a:spLocks noGrp="1"/>
          </p:cNvSpPr>
          <p:nvPr>
            <p:ph idx="1"/>
          </p:nvPr>
        </p:nvSpPr>
        <p:spPr>
          <a:xfrm>
            <a:off x="395296" y="1484313"/>
            <a:ext cx="8353425" cy="4752976"/>
          </a:xfrm>
        </p:spPr>
        <p:txBody>
          <a:bodyPr lIns="0" tIns="0" rIns="0" bIns="0"/>
          <a:lstStyle>
            <a:lvl1pPr algn="l">
              <a:defRPr sz="1500" baseline="0"/>
            </a:lvl1pPr>
            <a:lvl2pPr algn="l">
              <a:defRPr sz="1500" baseline="0"/>
            </a:lvl2pPr>
            <a:lvl3pPr algn="l">
              <a:defRPr baseline="0"/>
            </a:lvl3pPr>
            <a:lvl4pPr algn="l">
              <a:defRPr baseline="0"/>
            </a:lvl4pPr>
            <a:lvl5pPr algn="l">
              <a:defRPr sz="1051"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45647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2" name="Content Placeholder 2"/>
          <p:cNvSpPr>
            <a:spLocks noGrp="1"/>
          </p:cNvSpPr>
          <p:nvPr>
            <p:ph idx="1"/>
          </p:nvPr>
        </p:nvSpPr>
        <p:spPr>
          <a:xfrm>
            <a:off x="395296" y="1484313"/>
            <a:ext cx="8353425" cy="4752976"/>
          </a:xfrm>
        </p:spPr>
        <p:txBody>
          <a:bodyPr lIns="0" tIns="0" rIns="0" bIns="0"/>
          <a:lstStyle>
            <a:lvl1pPr algn="l">
              <a:defRPr sz="1500" baseline="0"/>
            </a:lvl1pPr>
            <a:lvl2pPr algn="l">
              <a:defRPr sz="1500" baseline="0"/>
            </a:lvl2pPr>
            <a:lvl3pPr algn="l">
              <a:defRPr baseline="0"/>
            </a:lvl3pPr>
            <a:lvl4pPr algn="l">
              <a:defRPr baseline="0"/>
            </a:lvl4pPr>
            <a:lvl5pPr algn="l">
              <a:defRPr sz="1051"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69151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 Placehol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21" name="Content Placeholder 2"/>
          <p:cNvSpPr>
            <a:spLocks noGrp="1"/>
          </p:cNvSpPr>
          <p:nvPr>
            <p:ph idx="11"/>
          </p:nvPr>
        </p:nvSpPr>
        <p:spPr>
          <a:xfrm>
            <a:off x="468317" y="1604445"/>
            <a:ext cx="3959227" cy="2111905"/>
          </a:xfrm>
        </p:spPr>
        <p:txBody>
          <a:bodyPr lIns="0" tIns="0" rIns="0" bIns="0"/>
          <a:lstStyle>
            <a:lvl1pPr algn="l">
              <a:defRPr sz="1800" baseline="0"/>
            </a:lvl1pPr>
            <a:lvl2pPr algn="l">
              <a:defRPr sz="1600" baseline="0"/>
            </a:lvl2pPr>
            <a:lvl3pPr algn="l">
              <a:defRPr sz="1200" baseline="0"/>
            </a:lvl3pPr>
            <a:lvl4pPr algn="l">
              <a:defRPr sz="1100" baseline="0"/>
            </a:lvl4pPr>
            <a:lvl5pPr algn="l">
              <a:defRPr sz="12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2"/>
          <p:cNvSpPr>
            <a:spLocks noGrp="1"/>
          </p:cNvSpPr>
          <p:nvPr>
            <p:ph idx="12"/>
          </p:nvPr>
        </p:nvSpPr>
        <p:spPr>
          <a:xfrm>
            <a:off x="468320" y="4101077"/>
            <a:ext cx="3959225" cy="2111343"/>
          </a:xfrm>
        </p:spPr>
        <p:txBody>
          <a:bodyPr lIns="0" tIns="0" rIns="0" bIns="0"/>
          <a:lstStyle>
            <a:lvl1pPr algn="l">
              <a:defRPr sz="1800" baseline="0"/>
            </a:lvl1pPr>
            <a:lvl2pPr algn="l">
              <a:defRPr sz="1600" baseline="0"/>
            </a:lvl2pPr>
            <a:lvl3pPr algn="l">
              <a:defRPr sz="1200" baseline="0"/>
            </a:lvl3pPr>
            <a:lvl4pPr algn="l">
              <a:defRPr sz="1100" baseline="0"/>
            </a:lvl4pPr>
            <a:lvl5pPr algn="l">
              <a:defRPr sz="12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Content Placeholder 2"/>
          <p:cNvSpPr>
            <a:spLocks noGrp="1"/>
          </p:cNvSpPr>
          <p:nvPr>
            <p:ph idx="13"/>
          </p:nvPr>
        </p:nvSpPr>
        <p:spPr>
          <a:xfrm>
            <a:off x="4716470" y="1604445"/>
            <a:ext cx="3959225" cy="2111905"/>
          </a:xfrm>
        </p:spPr>
        <p:txBody>
          <a:bodyPr lIns="0" tIns="0" rIns="0" bIns="0"/>
          <a:lstStyle>
            <a:lvl1pPr algn="l">
              <a:defRPr sz="1800" baseline="0"/>
            </a:lvl1pPr>
            <a:lvl2pPr algn="l">
              <a:defRPr sz="1600" baseline="0"/>
            </a:lvl2pPr>
            <a:lvl3pPr algn="l">
              <a:defRPr sz="1200" baseline="0"/>
            </a:lvl3pPr>
            <a:lvl4pPr algn="l">
              <a:defRPr sz="1100" baseline="0"/>
            </a:lvl4pPr>
            <a:lvl5pPr algn="l">
              <a:defRPr sz="12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2"/>
          <p:cNvSpPr>
            <a:spLocks noGrp="1"/>
          </p:cNvSpPr>
          <p:nvPr>
            <p:ph idx="14"/>
          </p:nvPr>
        </p:nvSpPr>
        <p:spPr>
          <a:xfrm>
            <a:off x="4716470" y="4102100"/>
            <a:ext cx="3959225" cy="2110317"/>
          </a:xfrm>
        </p:spPr>
        <p:txBody>
          <a:bodyPr lIns="0" tIns="0" rIns="0" bIns="0"/>
          <a:lstStyle>
            <a:lvl1pPr algn="l">
              <a:defRPr sz="1800" baseline="0"/>
            </a:lvl1pPr>
            <a:lvl2pPr algn="l">
              <a:defRPr sz="1600" baseline="0"/>
            </a:lvl2pPr>
            <a:lvl3pPr algn="l">
              <a:defRPr sz="1200" baseline="0"/>
            </a:lvl3pPr>
            <a:lvl4pPr algn="l">
              <a:defRPr sz="1100" baseline="0"/>
            </a:lvl4pPr>
            <a:lvl5pPr algn="l">
              <a:defRPr sz="1200" baseline="0"/>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7"/>
          </p:nvPr>
        </p:nvSpPr>
        <p:spPr>
          <a:xfrm>
            <a:off x="6613147" y="6553975"/>
            <a:ext cx="2062544" cy="153888"/>
          </a:xfrm>
        </p:spPr>
        <p:txBody>
          <a:bodyPr/>
          <a:lstStyle/>
          <a:p>
            <a:fld id="{24C46141-E31C-41A4-BE53-0A6DFD9041A4}" type="slidenum">
              <a:rPr lang="en-US" smtClean="0"/>
              <a:pPr/>
              <a:t>‹#›</a:t>
            </a:fld>
            <a:endParaRPr lang="en-US" dirty="0"/>
          </a:p>
        </p:txBody>
      </p:sp>
      <p:sp>
        <p:nvSpPr>
          <p:cNvPr id="10" name="Footer Placeholder 9"/>
          <p:cNvSpPr>
            <a:spLocks noGrp="1"/>
          </p:cNvSpPr>
          <p:nvPr>
            <p:ph type="ftr" sz="quarter" idx="18"/>
          </p:nvPr>
        </p:nvSpPr>
        <p:spPr>
          <a:xfrm>
            <a:off x="468321" y="260351"/>
            <a:ext cx="7775575" cy="192616"/>
          </a:xfrm>
          <a:prstGeom prst="rect">
            <a:avLst/>
          </a:prstGeom>
        </p:spPr>
        <p:txBody>
          <a:bodyPr/>
          <a:lstStyle/>
          <a:p>
            <a:r>
              <a:rPr lang="en-US" smtClean="0"/>
              <a:t>Report Name / Month 2016</a:t>
            </a:r>
            <a:endParaRPr lang="en-US" dirty="0"/>
          </a:p>
        </p:txBody>
      </p:sp>
    </p:spTree>
    <p:extLst>
      <p:ext uri="{BB962C8B-B14F-4D97-AF65-F5344CB8AC3E}">
        <p14:creationId xmlns:p14="http://schemas.microsoft.com/office/powerpoint/2010/main" val="211978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fld id="{8809BF69-0BC3-435B-89D9-95D402F8BDA4}" type="slidenum">
              <a:rPr lang="en-US" smtClean="0"/>
              <a:t>‹#›</a:t>
            </a:fld>
            <a:endParaRPr lang="en-US"/>
          </a:p>
        </p:txBody>
      </p:sp>
      <p:sp>
        <p:nvSpPr>
          <p:cNvPr id="8" name="Text Placeholder 7"/>
          <p:cNvSpPr>
            <a:spLocks noGrp="1"/>
          </p:cNvSpPr>
          <p:nvPr>
            <p:ph type="body" sz="quarter" idx="13"/>
          </p:nvPr>
        </p:nvSpPr>
        <p:spPr>
          <a:xfrm>
            <a:off x="352753" y="1389888"/>
            <a:ext cx="8460170" cy="338554"/>
          </a:xfrm>
        </p:spPr>
        <p:txBody>
          <a:bodyPr wrap="square">
            <a:spAutoFit/>
          </a:bodyPr>
          <a:lstStyle>
            <a:lvl1pPr marL="0" indent="0">
              <a:lnSpc>
                <a:spcPct val="100000"/>
              </a:lnSpc>
              <a:buNone/>
              <a:defRPr sz="1600"/>
            </a:lvl1pPr>
          </a:lstStyle>
          <a:p>
            <a:pPr lvl="0"/>
            <a:r>
              <a:rPr lang="en-US" smtClean="0"/>
              <a:t>Click to edit Master text styles</a:t>
            </a:r>
          </a:p>
        </p:txBody>
      </p:sp>
    </p:spTree>
    <p:extLst>
      <p:ext uri="{BB962C8B-B14F-4D97-AF65-F5344CB8AC3E}">
        <p14:creationId xmlns:p14="http://schemas.microsoft.com/office/powerpoint/2010/main" val="58073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8809BF69-0BC3-435B-89D9-95D402F8BDA4}" type="slidenum">
              <a:rPr lang="en-US" smtClean="0"/>
              <a:t>‹#›</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178" y="42339"/>
            <a:ext cx="1499616" cy="609600"/>
          </a:xfrm>
          <a:prstGeom prst="rect">
            <a:avLst/>
          </a:prstGeom>
        </p:spPr>
      </p:pic>
      <p:sp>
        <p:nvSpPr>
          <p:cNvPr id="16" name="TextBox 15"/>
          <p:cNvSpPr txBox="1"/>
          <p:nvPr/>
        </p:nvSpPr>
        <p:spPr>
          <a:xfrm>
            <a:off x="362607" y="6621522"/>
            <a:ext cx="1752403" cy="184666"/>
          </a:xfrm>
          <a:prstGeom prst="rect">
            <a:avLst/>
          </a:prstGeom>
          <a:noFill/>
        </p:spPr>
        <p:txBody>
          <a:bodyPr wrap="none" rtlCol="0">
            <a:spAutoFit/>
          </a:bodyPr>
          <a:lstStyle/>
          <a:p>
            <a:r>
              <a:rPr lang="en-US" sz="600" dirty="0" smtClean="0">
                <a:solidFill>
                  <a:schemeClr val="bg1"/>
                </a:solidFill>
              </a:rPr>
              <a:t>© 2016 IHS </a:t>
            </a:r>
            <a:r>
              <a:rPr lang="en-US" sz="600" dirty="0" err="1" smtClean="0">
                <a:solidFill>
                  <a:schemeClr val="bg1"/>
                </a:solidFill>
              </a:rPr>
              <a:t>Markit</a:t>
            </a:r>
            <a:r>
              <a:rPr lang="en-US" sz="600" dirty="0" smtClean="0">
                <a:solidFill>
                  <a:schemeClr val="bg1"/>
                </a:solidFill>
              </a:rPr>
              <a:t>. All Rights Reserved.</a:t>
            </a:r>
            <a:endParaRPr lang="en-US" sz="600" dirty="0">
              <a:solidFill>
                <a:schemeClr val="bg1"/>
              </a:solidFill>
            </a:endParaRPr>
          </a:p>
        </p:txBody>
      </p:sp>
    </p:spTree>
    <p:extLst>
      <p:ext uri="{BB962C8B-B14F-4D97-AF65-F5344CB8AC3E}">
        <p14:creationId xmlns:p14="http://schemas.microsoft.com/office/powerpoint/2010/main" val="380252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 whit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3144" cy="68648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11" y="41896"/>
            <a:ext cx="1499616" cy="609600"/>
          </a:xfrm>
          <a:prstGeom prst="rect">
            <a:avLst/>
          </a:prstGeom>
        </p:spPr>
      </p:pic>
      <p:sp>
        <p:nvSpPr>
          <p:cNvPr id="2" name="Title 1"/>
          <p:cNvSpPr>
            <a:spLocks noGrp="1"/>
          </p:cNvSpPr>
          <p:nvPr>
            <p:ph type="title"/>
          </p:nvPr>
        </p:nvSpPr>
        <p:spPr>
          <a:xfrm>
            <a:off x="388241" y="2869349"/>
            <a:ext cx="5943600" cy="553998"/>
          </a:xfrm>
        </p:spPr>
        <p:txBody>
          <a:bodyPr wrap="square" anchor="b">
            <a:spAutoFit/>
          </a:bodyPr>
          <a:lstStyle>
            <a:lvl1pPr>
              <a:lnSpc>
                <a:spcPct val="100000"/>
              </a:lnSpc>
              <a:defRPr sz="300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242" y="3570649"/>
            <a:ext cx="5943600" cy="338554"/>
          </a:xfrm>
        </p:spPr>
        <p:txBody>
          <a:bodyPr wrap="square">
            <a:spAutoFit/>
          </a:bodyPr>
          <a:lstStyle>
            <a:lvl1pPr marL="0" indent="0">
              <a:lnSpc>
                <a:spcPct val="100000"/>
              </a:lnSpc>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809BF69-0BC3-435B-89D9-95D402F8BDA4}" type="slidenum">
              <a:rPr lang="en-US" smtClean="0"/>
              <a:t>‹#›</a:t>
            </a:fld>
            <a:endParaRPr lang="en-US"/>
          </a:p>
        </p:txBody>
      </p:sp>
      <p:sp>
        <p:nvSpPr>
          <p:cNvPr id="12" name="TextBox 11"/>
          <p:cNvSpPr txBox="1"/>
          <p:nvPr/>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2499087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52753" y="1884363"/>
            <a:ext cx="4116772" cy="41925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96151" y="1884363"/>
            <a:ext cx="4116772" cy="41925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6"/>
          <p:cNvSpPr>
            <a:spLocks noGrp="1"/>
          </p:cNvSpPr>
          <p:nvPr>
            <p:ph type="sldNum" sz="quarter" idx="12"/>
          </p:nvPr>
        </p:nvSpPr>
        <p:spPr/>
        <p:txBody>
          <a:bodyPr/>
          <a:lstStyle/>
          <a:p>
            <a:fld id="{8809BF69-0BC3-435B-89D9-95D402F8BDA4}" type="slidenum">
              <a:rPr lang="en-US" smtClean="0"/>
              <a:t>‹#›</a:t>
            </a:fld>
            <a:endParaRPr lang="en-US"/>
          </a:p>
        </p:txBody>
      </p:sp>
    </p:spTree>
    <p:extLst>
      <p:ext uri="{BB962C8B-B14F-4D97-AF65-F5344CB8AC3E}">
        <p14:creationId xmlns:p14="http://schemas.microsoft.com/office/powerpoint/2010/main" val="268829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8456214" cy="461665"/>
          </a:xfrm>
        </p:spPr>
        <p:txBody>
          <a:bodyPr wrap="square" anchor="t" anchorCtr="0">
            <a:spAutoFit/>
          </a:bodyPr>
          <a:lstStyle>
            <a:lvl1pPr>
              <a:lnSpc>
                <a:spcPct val="100000"/>
              </a:lnSpc>
              <a:defRPr/>
            </a:lvl1pPr>
          </a:lstStyle>
          <a:p>
            <a:r>
              <a:rPr lang="en-US" smtClean="0"/>
              <a:t>Click to edit Master title style</a:t>
            </a:r>
            <a:endParaRPr lang="en-US" dirty="0"/>
          </a:p>
        </p:txBody>
      </p:sp>
      <p:sp>
        <p:nvSpPr>
          <p:cNvPr id="3" name="Text Placeholder 2"/>
          <p:cNvSpPr>
            <a:spLocks noGrp="1"/>
          </p:cNvSpPr>
          <p:nvPr>
            <p:ph type="body" idx="1"/>
          </p:nvPr>
        </p:nvSpPr>
        <p:spPr>
          <a:xfrm>
            <a:off x="356707" y="1389888"/>
            <a:ext cx="8458200"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1884363"/>
            <a:ext cx="4104165" cy="41925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4"/>
          </p:nvPr>
        </p:nvSpPr>
        <p:spPr>
          <a:xfrm>
            <a:off x="4697413" y="1884363"/>
            <a:ext cx="4115511" cy="41925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Tree>
    <p:extLst>
      <p:ext uri="{BB962C8B-B14F-4D97-AF65-F5344CB8AC3E}">
        <p14:creationId xmlns:p14="http://schemas.microsoft.com/office/powerpoint/2010/main" val="98979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with 2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710" y="962025"/>
            <a:ext cx="4104163" cy="461665"/>
          </a:xfrm>
        </p:spPr>
        <p:txBody>
          <a:bodyPr wrap="square" anchor="t" anchorCtr="0">
            <a:spAutoFit/>
          </a:bodyPr>
          <a:lstStyle>
            <a:lvl1pPr>
              <a:lnSpc>
                <a:spcPct val="100000"/>
              </a:lnSpc>
              <a:defRPr/>
            </a:lvl1pPr>
          </a:lstStyle>
          <a:p>
            <a:r>
              <a:rPr lang="en-US" dirty="0" smtClean="0"/>
              <a:t>Master title style</a:t>
            </a:r>
            <a:endParaRPr lang="en-US" dirty="0"/>
          </a:p>
        </p:txBody>
      </p:sp>
      <p:sp>
        <p:nvSpPr>
          <p:cNvPr id="3" name="Text Placeholder 2"/>
          <p:cNvSpPr>
            <a:spLocks noGrp="1"/>
          </p:cNvSpPr>
          <p:nvPr>
            <p:ph type="body" idx="1"/>
          </p:nvPr>
        </p:nvSpPr>
        <p:spPr>
          <a:xfrm>
            <a:off x="356708" y="138988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1884363"/>
            <a:ext cx="4104165" cy="41925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97413" y="1389888"/>
            <a:ext cx="4115511"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7413" y="1884363"/>
            <a:ext cx="4115511" cy="4192587"/>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
        <p:nvSpPr>
          <p:cNvPr id="10" name="Text Placeholder 4"/>
          <p:cNvSpPr>
            <a:spLocks noGrp="1"/>
          </p:cNvSpPr>
          <p:nvPr>
            <p:ph type="body" sz="quarter" idx="13" hasCustomPrompt="1"/>
          </p:nvPr>
        </p:nvSpPr>
        <p:spPr>
          <a:xfrm>
            <a:off x="4697413" y="962025"/>
            <a:ext cx="4115511" cy="461665"/>
          </a:xfrm>
        </p:spPr>
        <p:txBody>
          <a:bodyPr wrap="square" anchor="t" anchorCtr="0">
            <a:spAutoFit/>
          </a:bodyPr>
          <a:lstStyle>
            <a:lvl1pPr marL="0" indent="0">
              <a:lnSpc>
                <a:spcPct val="10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Tree>
    <p:extLst>
      <p:ext uri="{BB962C8B-B14F-4D97-AF65-F5344CB8AC3E}">
        <p14:creationId xmlns:p14="http://schemas.microsoft.com/office/powerpoint/2010/main" val="400531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with 2 Headers">
    <p:spTree>
      <p:nvGrpSpPr>
        <p:cNvPr id="1" name=""/>
        <p:cNvGrpSpPr/>
        <p:nvPr/>
      </p:nvGrpSpPr>
      <p:grpSpPr>
        <a:xfrm>
          <a:off x="0" y="0"/>
          <a:ext cx="0" cy="0"/>
          <a:chOff x="0" y="0"/>
          <a:chExt cx="0" cy="0"/>
        </a:xfrm>
      </p:grpSpPr>
      <p:sp>
        <p:nvSpPr>
          <p:cNvPr id="2" name="Title 1"/>
          <p:cNvSpPr>
            <a:spLocks noGrp="1"/>
          </p:cNvSpPr>
          <p:nvPr>
            <p:ph type="title"/>
          </p:nvPr>
        </p:nvSpPr>
        <p:spPr>
          <a:xfrm>
            <a:off x="356710" y="962025"/>
            <a:ext cx="4104163" cy="830997"/>
          </a:xfrm>
        </p:spPr>
        <p:txBody>
          <a:bodyPr wrap="square" anchor="t" anchorCtr="0">
            <a:spAutoFit/>
          </a:bodyPr>
          <a:lstStyle>
            <a:lvl1pPr>
              <a:lnSpc>
                <a:spcPct val="100000"/>
              </a:lnSpc>
              <a:defRPr/>
            </a:lvl1pPr>
          </a:lstStyle>
          <a:p>
            <a:r>
              <a:rPr lang="en-US" smtClean="0"/>
              <a:t>Click to edit Master title style</a:t>
            </a:r>
            <a:endParaRPr lang="en-US" dirty="0"/>
          </a:p>
        </p:txBody>
      </p:sp>
      <p:sp>
        <p:nvSpPr>
          <p:cNvPr id="3" name="Text Placeholder 2"/>
          <p:cNvSpPr>
            <a:spLocks noGrp="1"/>
          </p:cNvSpPr>
          <p:nvPr>
            <p:ph type="body" idx="1"/>
          </p:nvPr>
        </p:nvSpPr>
        <p:spPr>
          <a:xfrm>
            <a:off x="356708" y="1755648"/>
            <a:ext cx="4104165"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56709" y="2249424"/>
            <a:ext cx="4104165" cy="384022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97413" y="1755648"/>
            <a:ext cx="4115511" cy="338554"/>
          </a:xfrm>
        </p:spPr>
        <p:txBody>
          <a:bodyPr wrap="square" anchor="t" anchorCtr="0">
            <a:spAutoFit/>
          </a:bodyPr>
          <a:lstStyle>
            <a:lvl1pPr marL="0" indent="0">
              <a:lnSpc>
                <a:spcPct val="100000"/>
              </a:lnSpc>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97413" y="2249424"/>
            <a:ext cx="4115511" cy="3840226"/>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9" name="Slide Number Placeholder 8"/>
          <p:cNvSpPr>
            <a:spLocks noGrp="1"/>
          </p:cNvSpPr>
          <p:nvPr>
            <p:ph type="sldNum" sz="quarter" idx="12"/>
          </p:nvPr>
        </p:nvSpPr>
        <p:spPr/>
        <p:txBody>
          <a:bodyPr/>
          <a:lstStyle/>
          <a:p>
            <a:fld id="{8809BF69-0BC3-435B-89D9-95D402F8BDA4}" type="slidenum">
              <a:rPr lang="en-US" smtClean="0"/>
              <a:t>‹#›</a:t>
            </a:fld>
            <a:endParaRPr lang="en-US"/>
          </a:p>
        </p:txBody>
      </p:sp>
      <p:sp>
        <p:nvSpPr>
          <p:cNvPr id="10" name="Text Placeholder 4"/>
          <p:cNvSpPr>
            <a:spLocks noGrp="1"/>
          </p:cNvSpPr>
          <p:nvPr>
            <p:ph type="body" sz="quarter" idx="13" hasCustomPrompt="1"/>
          </p:nvPr>
        </p:nvSpPr>
        <p:spPr>
          <a:xfrm>
            <a:off x="4697413" y="962025"/>
            <a:ext cx="4115511" cy="830997"/>
          </a:xfrm>
        </p:spPr>
        <p:txBody>
          <a:bodyPr wrap="square" anchor="t" anchorCtr="0">
            <a:spAutoFit/>
          </a:bodyPr>
          <a:lstStyle>
            <a:lvl1pPr marL="0" indent="0">
              <a:lnSpc>
                <a:spcPct val="10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title style</a:t>
            </a:r>
          </a:p>
        </p:txBody>
      </p:sp>
    </p:spTree>
    <p:extLst>
      <p:ext uri="{BB962C8B-B14F-4D97-AF65-F5344CB8AC3E}">
        <p14:creationId xmlns:p14="http://schemas.microsoft.com/office/powerpoint/2010/main" val="106799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4306"/>
            <a:ext cx="9153144" cy="689536"/>
          </a:xfrm>
          <a:prstGeom prst="rect">
            <a:avLst/>
          </a:prstGeom>
        </p:spPr>
      </p:pic>
      <p:pic>
        <p:nvPicPr>
          <p:cNvPr id="4" name="Picture 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4178" y="42339"/>
            <a:ext cx="1499616" cy="609600"/>
          </a:xfrm>
          <a:prstGeom prst="rect">
            <a:avLst/>
          </a:prstGeom>
        </p:spPr>
      </p:pic>
      <p:sp>
        <p:nvSpPr>
          <p:cNvPr id="2" name="Title Placeholder 1"/>
          <p:cNvSpPr>
            <a:spLocks noGrp="1"/>
          </p:cNvSpPr>
          <p:nvPr>
            <p:ph type="title"/>
          </p:nvPr>
        </p:nvSpPr>
        <p:spPr>
          <a:xfrm>
            <a:off x="352752" y="961011"/>
            <a:ext cx="8460171" cy="461665"/>
          </a:xfrm>
          <a:prstGeom prst="rect">
            <a:avLst/>
          </a:prstGeom>
        </p:spPr>
        <p:txBody>
          <a:bodyPr vert="horz" wrap="square" lIns="91440" tIns="45720" rIns="9144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52753" y="1887266"/>
            <a:ext cx="8460170" cy="418968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8274942" y="270195"/>
            <a:ext cx="411858" cy="153888"/>
          </a:xfrm>
          <a:prstGeom prst="rect">
            <a:avLst/>
          </a:prstGeom>
        </p:spPr>
        <p:txBody>
          <a:bodyPr vert="horz" wrap="square" lIns="0" tIns="0" rIns="0" bIns="0" rtlCol="0" anchor="ctr">
            <a:spAutoFit/>
          </a:bodyPr>
          <a:lstStyle>
            <a:lvl1pPr algn="r">
              <a:defRPr sz="1000">
                <a:solidFill>
                  <a:schemeClr val="bg1"/>
                </a:solidFill>
              </a:defRPr>
            </a:lvl1pPr>
          </a:lstStyle>
          <a:p>
            <a:fld id="{8809BF69-0BC3-435B-89D9-95D402F8BDA4}" type="slidenum">
              <a:rPr lang="en-US" smtClean="0"/>
              <a:t>‹#›</a:t>
            </a:fld>
            <a:endParaRPr lang="en-US"/>
          </a:p>
        </p:txBody>
      </p:sp>
      <p:sp>
        <p:nvSpPr>
          <p:cNvPr id="8" name="TextBox 7"/>
          <p:cNvSpPr txBox="1"/>
          <p:nvPr/>
        </p:nvSpPr>
        <p:spPr>
          <a:xfrm>
            <a:off x="362607" y="6621522"/>
            <a:ext cx="1752403" cy="184666"/>
          </a:xfrm>
          <a:prstGeom prst="rect">
            <a:avLst/>
          </a:prstGeom>
          <a:noFill/>
        </p:spPr>
        <p:txBody>
          <a:bodyPr wrap="none" rtlCol="0">
            <a:spAutoFit/>
          </a:bodyPr>
          <a:lstStyle/>
          <a:p>
            <a:r>
              <a:rPr lang="en-US" sz="600" dirty="0" smtClean="0">
                <a:solidFill>
                  <a:schemeClr val="tx2"/>
                </a:solidFill>
              </a:rPr>
              <a:t>© 2016 IHS </a:t>
            </a:r>
            <a:r>
              <a:rPr lang="en-US" sz="600" dirty="0" err="1" smtClean="0">
                <a:solidFill>
                  <a:schemeClr val="tx2"/>
                </a:solidFill>
              </a:rPr>
              <a:t>Markit</a:t>
            </a:r>
            <a:r>
              <a:rPr lang="en-US" sz="600" dirty="0" smtClean="0">
                <a:solidFill>
                  <a:schemeClr val="tx2"/>
                </a:solidFill>
              </a:rPr>
              <a:t>. All Rights Reserved.</a:t>
            </a:r>
            <a:endParaRPr lang="en-US" sz="600" dirty="0">
              <a:solidFill>
                <a:schemeClr val="tx2"/>
              </a:solidFill>
            </a:endParaRPr>
          </a:p>
        </p:txBody>
      </p:sp>
    </p:spTree>
    <p:extLst>
      <p:ext uri="{BB962C8B-B14F-4D97-AF65-F5344CB8AC3E}">
        <p14:creationId xmlns:p14="http://schemas.microsoft.com/office/powerpoint/2010/main" val="1347412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2" r:id="rId19"/>
    <p:sldLayoutId id="2147483693" r:id="rId20"/>
    <p:sldLayoutId id="2147483699" r:id="rId21"/>
    <p:sldLayoutId id="2147483702" r:id="rId22"/>
    <p:sldLayoutId id="2147483703" r:id="rId23"/>
    <p:sldLayoutId id="2147483704" r:id="rId24"/>
    <p:sldLayoutId id="2147483705" r:id="rId25"/>
  </p:sldLayoutIdLst>
  <p:timing>
    <p:tnLst>
      <p:par>
        <p:cTn id="1" dur="indefinite" restart="never" nodeType="tmRoot"/>
      </p:par>
    </p:tnLst>
  </p:timing>
  <p:txStyles>
    <p:title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p:titleStyle>
    <p:bodyStyle>
      <a:lvl1pPr marL="171450" indent="-171450" algn="l" defTabSz="914400" rtl="0" eaLnBrk="1" latinLnBrk="0" hangingPunct="1">
        <a:lnSpc>
          <a:spcPct val="100000"/>
        </a:lnSpc>
        <a:spcBef>
          <a:spcPts val="1000"/>
        </a:spcBef>
        <a:buClr>
          <a:schemeClr val="accent1"/>
        </a:buClr>
        <a:buFont typeface="Arial" panose="020B0604020202020204" pitchFamily="34" charset="0"/>
        <a:buChar char="•"/>
        <a:tabLst/>
        <a:defRPr sz="1400" kern="1200">
          <a:solidFill>
            <a:schemeClr val="tx2"/>
          </a:solidFill>
          <a:latin typeface="+mn-lt"/>
          <a:ea typeface="+mn-ea"/>
          <a:cs typeface="+mn-cs"/>
        </a:defRPr>
      </a:lvl1pPr>
      <a:lvl2pPr marL="344488" indent="-173038" algn="l" defTabSz="914400" rtl="0" eaLnBrk="1" latinLnBrk="0" hangingPunct="1">
        <a:lnSpc>
          <a:spcPct val="100000"/>
        </a:lnSpc>
        <a:spcBef>
          <a:spcPts val="1000"/>
        </a:spcBef>
        <a:buClr>
          <a:schemeClr val="accent1"/>
        </a:buClr>
        <a:buFont typeface=".HelveticaNeueDeskInterface-Regular" charset="0"/>
        <a:buChar char="&gt;"/>
        <a:tabLst/>
        <a:defRPr sz="1400" kern="1200">
          <a:solidFill>
            <a:schemeClr val="tx2"/>
          </a:solidFill>
          <a:latin typeface="+mn-lt"/>
          <a:ea typeface="+mn-ea"/>
          <a:cs typeface="+mn-cs"/>
        </a:defRPr>
      </a:lvl2pPr>
      <a:lvl3pPr marL="515938" indent="-171450" algn="l" defTabSz="914400" rtl="0" eaLnBrk="1" latinLnBrk="0" hangingPunct="1">
        <a:lnSpc>
          <a:spcPct val="100000"/>
        </a:lnSpc>
        <a:spcBef>
          <a:spcPts val="1000"/>
        </a:spcBef>
        <a:buClr>
          <a:schemeClr val="accent1"/>
        </a:buClr>
        <a:buFont typeface=".HelveticaNeueDeskInterface-Regular" charset="0"/>
        <a:buChar char="–"/>
        <a:tabLst/>
        <a:defRPr sz="1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472">
          <p15:clr>
            <a:srgbClr val="F26B43"/>
          </p15:clr>
        </p15:guide>
        <p15:guide id="3" orient="horz" pos="606">
          <p15:clr>
            <a:srgbClr val="F26B43"/>
          </p15:clr>
        </p15:guide>
        <p15:guide id="4" orient="horz" pos="1187">
          <p15:clr>
            <a:srgbClr val="F26B43"/>
          </p15:clr>
        </p15:guide>
        <p15:guide id="5" orient="horz" pos="3828">
          <p15:clr>
            <a:srgbClr val="F26B43"/>
          </p15:clr>
        </p15:guide>
        <p15:guide id="6" orient="horz" pos="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13.emf"/><Relationship Id="rId2" Type="http://schemas.openxmlformats.org/officeDocument/2006/relationships/hyperlink" Target="http://www.google.com/url?sa=i&amp;rct=j&amp;q=&amp;esrc=s&amp;source=images&amp;cd=&amp;cad=rja&amp;uact=8&amp;ved=0ahUKEwjzsbzH0qbNAhULJx4KHQH1ARsQjRwIBw&amp;url=http://airwaysnews.com/blog/2015/01/19/the-airbus-a380-a-history/&amp;bvm=bv.124272578,d.dmo&amp;psig=AFQjCNFKqTX_khXw6qX9gbjcqUp3i6VoVA&amp;ust=1465963702906180" TargetMode="External"/><Relationship Id="rId1" Type="http://schemas.openxmlformats.org/officeDocument/2006/relationships/slideLayout" Target="../slideLayouts/slideLayout2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il95Hs0KbNAhWG0h4KHdaDAiAQjRwIBw&amp;url=http://www.sec.gov/Archives/edgar/data/1103982/000119312513064210/d488866dex992.htm&amp;psig=AFQjCNE2moA_t3yyn6XQ7KDFn-YjOnBSFg&amp;ust=1465963229704072"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13.emf"/><Relationship Id="rId5" Type="http://schemas.openxmlformats.org/officeDocument/2006/relationships/image" Target="../media/image37.png"/><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em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909" y="684143"/>
            <a:ext cx="9144000" cy="617385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600" b="1" dirty="0" err="1" smtClean="0">
              <a:solidFill>
                <a:schemeClr val="tx1"/>
              </a:solidFill>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t="-40318"/>
          <a:stretch/>
        </p:blipFill>
        <p:spPr>
          <a:xfrm rot="16200000">
            <a:off x="2013261" y="-749514"/>
            <a:ext cx="5404557" cy="8936738"/>
          </a:xfrm>
          <a:prstGeom prst="rect">
            <a:avLst/>
          </a:prstGeom>
        </p:spPr>
      </p:pic>
      <p:sp>
        <p:nvSpPr>
          <p:cNvPr id="10" name="Title 1"/>
          <p:cNvSpPr txBox="1">
            <a:spLocks/>
          </p:cNvSpPr>
          <p:nvPr/>
        </p:nvSpPr>
        <p:spPr>
          <a:xfrm>
            <a:off x="428004" y="1672734"/>
            <a:ext cx="3991763" cy="1384995"/>
          </a:xfrm>
          <a:prstGeom prst="rect">
            <a:avLst/>
          </a:prstGeom>
        </p:spPr>
        <p:txBody>
          <a:bodyPr vert="horz" wrap="square" lIns="91440" tIns="45720" rIns="91440" bIns="45720" rtlCol="0" anchor="t" anchorCtr="0">
            <a:spAutoFit/>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z="2800" dirty="0" smtClean="0">
                <a:solidFill>
                  <a:srgbClr val="00B140"/>
                </a:solidFill>
                <a:latin typeface="Verdana"/>
                <a:cs typeface="Verdana"/>
              </a:rPr>
              <a:t>Introducing </a:t>
            </a:r>
          </a:p>
          <a:p>
            <a:r>
              <a:rPr lang="en-US" sz="2800" dirty="0" smtClean="0">
                <a:solidFill>
                  <a:srgbClr val="00B140"/>
                </a:solidFill>
                <a:latin typeface="Verdana"/>
                <a:cs typeface="Verdana"/>
              </a:rPr>
              <a:t>IHS Engineering Workbench</a:t>
            </a:r>
            <a:endParaRPr lang="en-US" sz="2800" dirty="0">
              <a:solidFill>
                <a:srgbClr val="00B140"/>
              </a:solidFill>
              <a:latin typeface="Verdana"/>
              <a:cs typeface="Verdana"/>
            </a:endParaRPr>
          </a:p>
        </p:txBody>
      </p:sp>
      <p:sp>
        <p:nvSpPr>
          <p:cNvPr id="13" name="TextBox 12"/>
          <p:cNvSpPr txBox="1"/>
          <p:nvPr/>
        </p:nvSpPr>
        <p:spPr>
          <a:xfrm>
            <a:off x="0" y="6637410"/>
            <a:ext cx="2423886" cy="214164"/>
          </a:xfrm>
          <a:prstGeom prst="rect">
            <a:avLst/>
          </a:prstGeom>
          <a:noFill/>
        </p:spPr>
        <p:txBody>
          <a:bodyPr wrap="none" lIns="468000" tIns="0" rIns="0" bIns="0"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600" baseline="0" dirty="0" smtClean="0">
                <a:latin typeface="Verdana"/>
                <a:cs typeface="Verdana"/>
              </a:rPr>
              <a:t>© 2016 IHS Markit. All Rights Reserved.</a:t>
            </a: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D040331-82AF-4B1A-BAF6-10C264BDDEF0}" type="slidenum">
              <a:rPr lang="en-US" sz="1000" smtClean="0">
                <a:solidFill>
                  <a:srgbClr val="000000"/>
                </a:solidFill>
                <a:ea typeface="ＭＳ Ｐゴシック" charset="-128"/>
              </a:rPr>
              <a:pPr fontAlgn="base">
                <a:spcBef>
                  <a:spcPct val="0"/>
                </a:spcBef>
                <a:spcAft>
                  <a:spcPct val="0"/>
                </a:spcAft>
                <a:defRPr/>
              </a:pPr>
              <a:t>1</a:t>
            </a:fld>
            <a:endParaRPr lang="en-US" sz="1000" dirty="0">
              <a:solidFill>
                <a:srgbClr val="000000"/>
              </a:solidFill>
              <a:ea typeface="ＭＳ Ｐゴシック" charset="-128"/>
            </a:endParaRPr>
          </a:p>
        </p:txBody>
      </p:sp>
      <p:sp>
        <p:nvSpPr>
          <p:cNvPr id="7" name="Title 1"/>
          <p:cNvSpPr txBox="1">
            <a:spLocks/>
          </p:cNvSpPr>
          <p:nvPr/>
        </p:nvSpPr>
        <p:spPr>
          <a:xfrm>
            <a:off x="468312" y="1145910"/>
            <a:ext cx="8207375" cy="794556"/>
          </a:xfrm>
          <a:prstGeom prst="rect">
            <a:avLst/>
          </a:prstGeom>
        </p:spPr>
        <p:txBody>
          <a:bodyPr/>
          <a:lstStyle>
            <a:lvl1pPr algn="l" defTabSz="914400" rtl="0" eaLnBrk="1" latinLnBrk="0" hangingPunct="1">
              <a:lnSpc>
                <a:spcPct val="100000"/>
              </a:lnSpc>
              <a:spcBef>
                <a:spcPct val="0"/>
              </a:spcBef>
              <a:buNone/>
              <a:defRPr sz="2400" b="1" kern="1200" spc="0" baseline="0">
                <a:solidFill>
                  <a:schemeClr val="tx2"/>
                </a:solidFill>
                <a:latin typeface="+mj-lt"/>
                <a:ea typeface="+mj-ea"/>
                <a:cs typeface="+mj-cs"/>
              </a:defRPr>
            </a:lvl1pPr>
          </a:lstStyle>
          <a:p>
            <a:pPr algn="ctr"/>
            <a:endParaRPr lang="en-US" sz="3600" dirty="0">
              <a:solidFill>
                <a:schemeClr val="bg1"/>
              </a:solidFill>
            </a:endParaRPr>
          </a:p>
        </p:txBody>
      </p:sp>
      <p:sp>
        <p:nvSpPr>
          <p:cNvPr id="12" name="Text Placeholder 4"/>
          <p:cNvSpPr txBox="1">
            <a:spLocks/>
          </p:cNvSpPr>
          <p:nvPr/>
        </p:nvSpPr>
        <p:spPr>
          <a:xfrm>
            <a:off x="81473" y="5444836"/>
            <a:ext cx="3311236" cy="1192574"/>
          </a:xfrm>
          <a:prstGeom prst="rect">
            <a:avLst/>
          </a:prstGeom>
          <a:solidFill>
            <a:srgbClr val="DDDDDD">
              <a:alpha val="67059"/>
            </a:srgbClr>
          </a:solidFill>
        </p:spPr>
        <p:txBody>
          <a:bodyPr/>
          <a:lstStyle>
            <a:lvl1pPr marL="177800" indent="-177800" algn="l" defTabSz="914400" rtl="0" eaLnBrk="1" latinLnBrk="0" hangingPunct="1">
              <a:lnSpc>
                <a:spcPct val="100000"/>
              </a:lnSpc>
              <a:spcBef>
                <a:spcPts val="600"/>
              </a:spcBef>
              <a:spcAft>
                <a:spcPts val="600"/>
              </a:spcAft>
              <a:buClrTx/>
              <a:buSzPct val="100000"/>
              <a:buFont typeface="Arial" pitchFamily="34" charset="0"/>
              <a:buChar char="•"/>
              <a:defRPr sz="2000" b="0" kern="1200" spc="0" baseline="0">
                <a:solidFill>
                  <a:schemeClr val="tx1"/>
                </a:solidFill>
                <a:latin typeface="+mn-lt"/>
                <a:ea typeface="+mn-ea"/>
                <a:cs typeface="+mn-cs"/>
              </a:defRPr>
            </a:lvl1pPr>
            <a:lvl2pPr marL="355600" indent="-177800" algn="l" defTabSz="914400" rtl="0" eaLnBrk="1" latinLnBrk="0" hangingPunct="1">
              <a:lnSpc>
                <a:spcPct val="100000"/>
              </a:lnSpc>
              <a:spcBef>
                <a:spcPts val="600"/>
              </a:spcBef>
              <a:spcAft>
                <a:spcPts val="600"/>
              </a:spcAft>
              <a:buClrTx/>
              <a:buSzPct val="100000"/>
              <a:buFont typeface="Arial" pitchFamily="34" charset="0"/>
              <a:buChar char="•"/>
              <a:defRPr sz="1800" kern="1200" spc="0" baseline="0">
                <a:solidFill>
                  <a:schemeClr val="tx1"/>
                </a:solidFill>
                <a:latin typeface="+mn-lt"/>
                <a:ea typeface="+mn-ea"/>
                <a:cs typeface="+mn-cs"/>
              </a:defRPr>
            </a:lvl2pPr>
            <a:lvl3pPr marL="533400" indent="-177800" algn="l" defTabSz="914400" rtl="0" eaLnBrk="1" latinLnBrk="0" hangingPunct="1">
              <a:lnSpc>
                <a:spcPct val="100000"/>
              </a:lnSpc>
              <a:spcBef>
                <a:spcPts val="600"/>
              </a:spcBef>
              <a:spcAft>
                <a:spcPts val="600"/>
              </a:spcAft>
              <a:buClrTx/>
              <a:buSzPct val="100000"/>
              <a:buFont typeface="Arial" pitchFamily="34" charset="0"/>
              <a:buChar char="•"/>
              <a:defRPr lang="en-US" sz="1600" kern="1200" spc="0" baseline="0" dirty="0" smtClean="0">
                <a:solidFill>
                  <a:schemeClr val="tx1"/>
                </a:solidFill>
                <a:latin typeface="+mn-lt"/>
                <a:ea typeface="+mn-ea"/>
                <a:cs typeface="+mn-cs"/>
              </a:defRPr>
            </a:lvl3pPr>
            <a:lvl4pPr marL="723900" indent="-177800" algn="l" defTabSz="914400" rtl="0" eaLnBrk="1" latinLnBrk="0" hangingPunct="1">
              <a:lnSpc>
                <a:spcPct val="100000"/>
              </a:lnSpc>
              <a:spcBef>
                <a:spcPts val="600"/>
              </a:spcBef>
              <a:spcAft>
                <a:spcPts val="600"/>
              </a:spcAft>
              <a:buClrTx/>
              <a:buSzPct val="100000"/>
              <a:buFont typeface="Arial" pitchFamily="34" charset="0"/>
              <a:buChar char="•"/>
              <a:defRPr sz="1400" kern="1200" spc="0" baseline="0">
                <a:solidFill>
                  <a:schemeClr val="tx1"/>
                </a:solidFill>
                <a:latin typeface="+mn-lt"/>
                <a:ea typeface="+mn-ea"/>
                <a:cs typeface="+mn-cs"/>
              </a:defRPr>
            </a:lvl4pPr>
            <a:lvl5pPr marL="901700" indent="-177800" algn="l" defTabSz="914400" rtl="0" eaLnBrk="1" latinLnBrk="0" hangingPunct="1">
              <a:lnSpc>
                <a:spcPct val="100000"/>
              </a:lnSpc>
              <a:spcBef>
                <a:spcPts val="600"/>
              </a:spcBef>
              <a:spcAft>
                <a:spcPts val="600"/>
              </a:spcAft>
              <a:buClrTx/>
              <a:buSzPct val="100000"/>
              <a:buFont typeface="Arial" pitchFamily="34" charset="0"/>
              <a:buChar char="•"/>
              <a:defRPr sz="1400" kern="1200" spc="0" baseline="0">
                <a:solidFill>
                  <a:schemeClr val="tx1"/>
                </a:solidFill>
                <a:latin typeface="+mn-lt"/>
                <a:ea typeface="+mn-ea"/>
                <a:cs typeface="+mn-cs"/>
              </a:defRPr>
            </a:lvl5pPr>
            <a:lvl6pPr marL="1079500" indent="-177800" algn="l" defTabSz="914400" rtl="0" eaLnBrk="1" latinLnBrk="0" hangingPunct="1">
              <a:lnSpc>
                <a:spcPct val="100000"/>
              </a:lnSpc>
              <a:spcBef>
                <a:spcPts val="600"/>
              </a:spcBef>
              <a:spcAft>
                <a:spcPts val="600"/>
              </a:spcAft>
              <a:buFont typeface="Arial" pitchFamily="34" charset="0"/>
              <a:buChar char="•"/>
              <a:defRPr sz="1400" kern="1200" spc="0">
                <a:solidFill>
                  <a:schemeClr val="tx1"/>
                </a:solidFill>
                <a:latin typeface="+mn-lt"/>
                <a:ea typeface="+mn-ea"/>
                <a:cs typeface="+mn-cs"/>
              </a:defRPr>
            </a:lvl6pPr>
            <a:lvl7pPr marL="1257300" indent="-177800" algn="l" defTabSz="914400" rtl="0" eaLnBrk="1" latinLnBrk="0" hangingPunct="1">
              <a:lnSpc>
                <a:spcPct val="100000"/>
              </a:lnSpc>
              <a:spcBef>
                <a:spcPts val="600"/>
              </a:spcBef>
              <a:spcAft>
                <a:spcPts val="600"/>
              </a:spcAft>
              <a:buFont typeface="Arial" pitchFamily="34" charset="0"/>
              <a:buChar char="•"/>
              <a:defRPr sz="1400" kern="1200" spc="0">
                <a:solidFill>
                  <a:schemeClr val="tx1"/>
                </a:solidFill>
                <a:latin typeface="+mn-lt"/>
                <a:ea typeface="+mn-ea"/>
                <a:cs typeface="+mn-cs"/>
              </a:defRPr>
            </a:lvl7pPr>
            <a:lvl8pPr marL="1435100" indent="-177800" algn="l" defTabSz="914400" rtl="0" eaLnBrk="1" latinLnBrk="0" hangingPunct="1">
              <a:lnSpc>
                <a:spcPct val="100000"/>
              </a:lnSpc>
              <a:spcBef>
                <a:spcPts val="600"/>
              </a:spcBef>
              <a:spcAft>
                <a:spcPts val="600"/>
              </a:spcAft>
              <a:buFont typeface="Arial" pitchFamily="34" charset="0"/>
              <a:buChar char="•"/>
              <a:defRPr lang="en-US" sz="1400" kern="1200" spc="0" baseline="0" dirty="0" smtClean="0">
                <a:solidFill>
                  <a:schemeClr val="tx1"/>
                </a:solidFill>
                <a:latin typeface="+mn-lt"/>
                <a:ea typeface="+mn-ea"/>
                <a:cs typeface="+mn-cs"/>
              </a:defRPr>
            </a:lvl8pPr>
            <a:lvl9pPr marL="1612900" indent="-177800" algn="l" defTabSz="914400" rtl="0" eaLnBrk="1" latinLnBrk="0" hangingPunct="1">
              <a:spcBef>
                <a:spcPts val="600"/>
              </a:spcBef>
              <a:spcAft>
                <a:spcPts val="600"/>
              </a:spcAft>
              <a:buFont typeface="Arial" pitchFamily="34" charset="0"/>
              <a:buChar char="•"/>
              <a:defRPr sz="1400" kern="1200" spc="0">
                <a:solidFill>
                  <a:schemeClr val="tx1"/>
                </a:solidFill>
                <a:latin typeface="+mn-lt"/>
                <a:ea typeface="+mn-ea"/>
                <a:cs typeface="+mn-cs"/>
              </a:defRPr>
            </a:lvl9pPr>
          </a:lstStyle>
          <a:p>
            <a:pPr marL="0" indent="0">
              <a:spcBef>
                <a:spcPts val="0"/>
              </a:spcBef>
              <a:spcAft>
                <a:spcPts val="0"/>
              </a:spcAft>
              <a:buNone/>
            </a:pPr>
            <a:r>
              <a:rPr lang="en-US" sz="1400" b="1" dirty="0" smtClean="0"/>
              <a:t>Keith Dorrell</a:t>
            </a:r>
          </a:p>
          <a:p>
            <a:pPr marL="0" indent="0">
              <a:spcBef>
                <a:spcPts val="0"/>
              </a:spcBef>
              <a:spcAft>
                <a:spcPts val="0"/>
              </a:spcAft>
              <a:buNone/>
            </a:pPr>
            <a:r>
              <a:rPr lang="en-US" sz="1400" b="1" dirty="0" smtClean="0"/>
              <a:t>Account Executive</a:t>
            </a:r>
          </a:p>
          <a:p>
            <a:pPr marL="0" indent="0">
              <a:spcBef>
                <a:spcPts val="0"/>
              </a:spcBef>
              <a:spcAft>
                <a:spcPts val="0"/>
              </a:spcAft>
              <a:buNone/>
            </a:pPr>
            <a:endParaRPr lang="en-US" sz="1400" b="1" dirty="0"/>
          </a:p>
          <a:p>
            <a:pPr marL="0" indent="0">
              <a:spcBef>
                <a:spcPts val="0"/>
              </a:spcBef>
              <a:spcAft>
                <a:spcPts val="0"/>
              </a:spcAft>
              <a:buNone/>
            </a:pPr>
            <a:endParaRPr lang="en-US" sz="1400" b="1" dirty="0"/>
          </a:p>
          <a:p>
            <a:pPr marL="0" indent="0">
              <a:spcBef>
                <a:spcPts val="0"/>
              </a:spcBef>
              <a:spcAft>
                <a:spcPts val="0"/>
              </a:spcAft>
              <a:buNone/>
            </a:pPr>
            <a:endParaRPr lang="en-US" sz="1400" b="1" dirty="0" smtClean="0"/>
          </a:p>
        </p:txBody>
      </p:sp>
    </p:spTree>
    <p:extLst>
      <p:ext uri="{BB962C8B-B14F-4D97-AF65-F5344CB8AC3E}">
        <p14:creationId xmlns:p14="http://schemas.microsoft.com/office/powerpoint/2010/main" val="437353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30542" y="1170220"/>
            <a:ext cx="8691090" cy="744305"/>
          </a:xfrm>
          <a:prstGeom prst="roundRect">
            <a:avLst/>
          </a:prstGeom>
          <a:solidFill>
            <a:srgbClr val="FBA803"/>
          </a:solidFill>
          <a:ln w="9525" cap="flat" cmpd="sng" algn="ctr">
            <a:noFill/>
            <a:prstDash val="solid"/>
            <a:round/>
            <a:headEnd type="none" w="med" len="med"/>
            <a:tailEnd type="none" w="med" len="med"/>
          </a:ln>
          <a:effectLst>
            <a:outerShdw blurRad="38100" dist="50800" dir="5400000" algn="ctr" rotWithShape="0">
              <a:srgbClr val="000000">
                <a:alpha val="32000"/>
              </a:srgbClr>
            </a:outerShdw>
          </a:effectLst>
          <a:scene3d>
            <a:camera prst="orthographicFront"/>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rgbClr val="000000"/>
                </a:solidFill>
              </a:rPr>
              <a:t>The actuator raises the door, it comprises a diaphragm and hydraulic fluid, but a fluid leak can result in abrasion and failure of the actuator.</a:t>
            </a:r>
          </a:p>
          <a:p>
            <a:pPr eaLnBrk="0" fontAlgn="base" hangingPunct="0">
              <a:spcBef>
                <a:spcPct val="0"/>
              </a:spcBef>
              <a:spcAft>
                <a:spcPct val="0"/>
              </a:spcAft>
            </a:pPr>
            <a:endParaRPr lang="en-US" sz="1600" dirty="0">
              <a:solidFill>
                <a:srgbClr val="000000"/>
              </a:solidFill>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443"/>
          <a:stretch/>
        </p:blipFill>
        <p:spPr bwMode="auto">
          <a:xfrm>
            <a:off x="4191000" y="2104105"/>
            <a:ext cx="4343400" cy="3112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6486"/>
          <a:stretch/>
        </p:blipFill>
        <p:spPr bwMode="auto">
          <a:xfrm>
            <a:off x="267949" y="2051216"/>
            <a:ext cx="3048000" cy="321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a:off x="3962400" y="2104105"/>
            <a:ext cx="0" cy="3112569"/>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7" name="TextBox 6"/>
          <p:cNvSpPr txBox="1"/>
          <p:nvPr/>
        </p:nvSpPr>
        <p:spPr>
          <a:xfrm>
            <a:off x="359532" y="5486400"/>
            <a:ext cx="3418384" cy="923330"/>
          </a:xfrm>
          <a:prstGeom prst="rect">
            <a:avLst/>
          </a:prstGeom>
          <a:noFill/>
        </p:spPr>
        <p:txBody>
          <a:bodyPr wrap="square" rtlCol="0">
            <a:spAutoFit/>
          </a:bodyPr>
          <a:lstStyle/>
          <a:p>
            <a:r>
              <a:rPr lang="en-US" dirty="0" smtClean="0"/>
              <a:t>Example: Google / Bing</a:t>
            </a:r>
          </a:p>
          <a:p>
            <a:r>
              <a:rPr lang="en-US" i="1" dirty="0" smtClean="0"/>
              <a:t>Results driven by Popularity &amp; Advertising $$</a:t>
            </a:r>
            <a:endParaRPr lang="en-US" i="1" dirty="0"/>
          </a:p>
        </p:txBody>
      </p:sp>
      <p:sp>
        <p:nvSpPr>
          <p:cNvPr id="9" name="TextBox 8"/>
          <p:cNvSpPr txBox="1"/>
          <p:nvPr/>
        </p:nvSpPr>
        <p:spPr>
          <a:xfrm>
            <a:off x="4419600" y="5486400"/>
            <a:ext cx="4114800" cy="646331"/>
          </a:xfrm>
          <a:prstGeom prst="rect">
            <a:avLst/>
          </a:prstGeom>
          <a:noFill/>
        </p:spPr>
        <p:txBody>
          <a:bodyPr wrap="square" rtlCol="0">
            <a:spAutoFit/>
          </a:bodyPr>
          <a:lstStyle/>
          <a:p>
            <a:r>
              <a:rPr lang="en-US" dirty="0" smtClean="0"/>
              <a:t>Example: Goldfire</a:t>
            </a:r>
          </a:p>
          <a:p>
            <a:r>
              <a:rPr lang="en-US" i="1" dirty="0" smtClean="0"/>
              <a:t>Results driven only by Relevance</a:t>
            </a:r>
            <a:endParaRPr lang="en-US" i="1" dirty="0"/>
          </a:p>
        </p:txBody>
      </p:sp>
    </p:spTree>
    <p:extLst>
      <p:ext uri="{BB962C8B-B14F-4D97-AF65-F5344CB8AC3E}">
        <p14:creationId xmlns:p14="http://schemas.microsoft.com/office/powerpoint/2010/main" val="22804728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D:\a_MARKIT\IHSM_materials\IHSM\Powerpoint\Assets\About_us_imagery_Large_Product_desig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t="49296" r="1887"/>
          <a:stretch/>
        </p:blipFill>
        <p:spPr bwMode="auto">
          <a:xfrm>
            <a:off x="0" y="686294"/>
            <a:ext cx="9144000" cy="6175862"/>
          </a:xfrm>
          <a:prstGeom prst="rect">
            <a:avLst/>
          </a:prstGeom>
          <a:noFill/>
        </p:spPr>
      </p:pic>
      <p:sp>
        <p:nvSpPr>
          <p:cNvPr id="77" name="Rectangle 76"/>
          <p:cNvSpPr/>
          <p:nvPr/>
        </p:nvSpPr>
        <p:spPr>
          <a:xfrm>
            <a:off x="-23750" y="686294"/>
            <a:ext cx="9144000" cy="6171706"/>
          </a:xfrm>
          <a:prstGeom prst="rect">
            <a:avLst/>
          </a:prstGeom>
          <a:gradFill flip="none" rotWithShape="1">
            <a:gsLst>
              <a:gs pos="100000">
                <a:schemeClr val="tx1">
                  <a:alpha val="55000"/>
                </a:schemeClr>
              </a:gs>
              <a:gs pos="83000">
                <a:schemeClr val="tx1">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600" b="1" dirty="0" smtClean="0">
              <a:solidFill>
                <a:schemeClr val="tx1"/>
              </a:solidFill>
            </a:endParaRPr>
          </a:p>
        </p:txBody>
      </p:sp>
      <p:sp>
        <p:nvSpPr>
          <p:cNvPr id="78" name="Title 1"/>
          <p:cNvSpPr txBox="1">
            <a:spLocks/>
          </p:cNvSpPr>
          <p:nvPr/>
        </p:nvSpPr>
        <p:spPr>
          <a:xfrm>
            <a:off x="4774348" y="208714"/>
            <a:ext cx="3679879"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smtClean="0">
                <a:solidFill>
                  <a:schemeClr val="bg1"/>
                </a:solidFill>
                <a:latin typeface="Verdana"/>
                <a:cs typeface="Verdana"/>
              </a:rPr>
              <a:t>ENGINEERING &amp; PRODUCT DESIGN</a:t>
            </a:r>
            <a:endParaRPr lang="en-US" sz="1000" dirty="0">
              <a:solidFill>
                <a:schemeClr val="bg1"/>
              </a:solidFill>
              <a:latin typeface="Verdana"/>
              <a:cs typeface="Verdana"/>
            </a:endParaRPr>
          </a:p>
        </p:txBody>
      </p:sp>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8327" y="208714"/>
            <a:ext cx="313882" cy="322000"/>
          </a:xfrm>
          <a:prstGeom prst="rect">
            <a:avLst/>
          </a:prstGeom>
        </p:spPr>
      </p:pic>
      <p:sp>
        <p:nvSpPr>
          <p:cNvPr id="2" name="Title 1"/>
          <p:cNvSpPr>
            <a:spLocks noGrp="1"/>
          </p:cNvSpPr>
          <p:nvPr>
            <p:ph type="title"/>
          </p:nvPr>
        </p:nvSpPr>
        <p:spPr>
          <a:xfrm>
            <a:off x="352752" y="961011"/>
            <a:ext cx="8460171" cy="461665"/>
          </a:xfrm>
        </p:spPr>
        <p:txBody>
          <a:bodyPr/>
          <a:lstStyle/>
          <a:p>
            <a:r>
              <a:rPr lang="en-US" dirty="0" smtClean="0">
                <a:solidFill>
                  <a:schemeClr val="bg1"/>
                </a:solidFill>
              </a:rPr>
              <a:t>Delivering Real Customer Value</a:t>
            </a:r>
            <a:endParaRPr lang="en-US" dirty="0">
              <a:solidFill>
                <a:schemeClr val="bg1"/>
              </a:solidFill>
            </a:endParaRPr>
          </a:p>
        </p:txBody>
      </p:sp>
      <p:grpSp>
        <p:nvGrpSpPr>
          <p:cNvPr id="5" name="Group 4"/>
          <p:cNvGrpSpPr/>
          <p:nvPr/>
        </p:nvGrpSpPr>
        <p:grpSpPr>
          <a:xfrm>
            <a:off x="0" y="1627471"/>
            <a:ext cx="9120250" cy="5008855"/>
            <a:chOff x="479525" y="1627472"/>
            <a:chExt cx="8307202" cy="4494079"/>
          </a:xfrm>
        </p:grpSpPr>
        <p:sp>
          <p:nvSpPr>
            <p:cNvPr id="4" name="Rectangle 3">
              <a:hlinkClick r:id="" action="ppaction://noaction"/>
            </p:cNvPr>
            <p:cNvSpPr/>
            <p:nvPr/>
          </p:nvSpPr>
          <p:spPr>
            <a:xfrm>
              <a:off x="479525" y="1627473"/>
              <a:ext cx="2636860" cy="21467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050" b="1" dirty="0" err="1" smtClean="0">
                <a:solidFill>
                  <a:prstClr val="black"/>
                </a:solidFill>
              </a:endParaRPr>
            </a:p>
          </p:txBody>
        </p:sp>
        <p:sp>
          <p:nvSpPr>
            <p:cNvPr id="7" name="Rectangle 6">
              <a:hlinkClick r:id="" action="ppaction://noaction"/>
            </p:cNvPr>
            <p:cNvSpPr/>
            <p:nvPr/>
          </p:nvSpPr>
          <p:spPr>
            <a:xfrm>
              <a:off x="3243802" y="1627473"/>
              <a:ext cx="2636860" cy="21467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050" b="1" dirty="0" err="1" smtClean="0">
                <a:solidFill>
                  <a:prstClr val="black"/>
                </a:solidFill>
              </a:endParaRPr>
            </a:p>
          </p:txBody>
        </p:sp>
        <p:sp>
          <p:nvSpPr>
            <p:cNvPr id="10" name="Rectangle 9">
              <a:hlinkClick r:id="" action="ppaction://noaction"/>
            </p:cNvPr>
            <p:cNvSpPr/>
            <p:nvPr/>
          </p:nvSpPr>
          <p:spPr>
            <a:xfrm>
              <a:off x="6019954" y="1627472"/>
              <a:ext cx="2766773" cy="214675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050" b="1" dirty="0" err="1" smtClean="0">
                <a:solidFill>
                  <a:prstClr val="black"/>
                </a:solidFill>
              </a:endParaRPr>
            </a:p>
          </p:txBody>
        </p:sp>
        <p:sp>
          <p:nvSpPr>
            <p:cNvPr id="48" name="Rectangle 47">
              <a:hlinkClick r:id="" action="ppaction://noaction"/>
            </p:cNvPr>
            <p:cNvSpPr/>
            <p:nvPr/>
          </p:nvSpPr>
          <p:spPr>
            <a:xfrm>
              <a:off x="489425" y="3964873"/>
              <a:ext cx="2636860" cy="21467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050" b="1" dirty="0" err="1" smtClean="0">
                <a:solidFill>
                  <a:prstClr val="black"/>
                </a:solidFill>
              </a:endParaRPr>
            </a:p>
          </p:txBody>
        </p:sp>
        <p:sp>
          <p:nvSpPr>
            <p:cNvPr id="49" name="Rectangle 48">
              <a:hlinkClick r:id="" action="ppaction://noaction"/>
            </p:cNvPr>
            <p:cNvSpPr/>
            <p:nvPr/>
          </p:nvSpPr>
          <p:spPr>
            <a:xfrm>
              <a:off x="3253702" y="3964873"/>
              <a:ext cx="2636860" cy="21467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050" b="1" dirty="0" err="1" smtClean="0">
                <a:solidFill>
                  <a:prstClr val="black"/>
                </a:solidFill>
              </a:endParaRPr>
            </a:p>
          </p:txBody>
        </p:sp>
        <p:sp>
          <p:nvSpPr>
            <p:cNvPr id="3" name="Rectangle 2"/>
            <p:cNvSpPr/>
            <p:nvPr/>
          </p:nvSpPr>
          <p:spPr>
            <a:xfrm>
              <a:off x="550616" y="2118270"/>
              <a:ext cx="2528169" cy="1754326"/>
            </a:xfrm>
            <a:prstGeom prst="rect">
              <a:avLst/>
            </a:prstGeom>
          </p:spPr>
          <p:txBody>
            <a:bodyPr wrap="square">
              <a:spAutoFit/>
            </a:bodyPr>
            <a:lstStyle/>
            <a:p>
              <a:r>
                <a:rPr lang="en-US" sz="1000" dirty="0">
                  <a:solidFill>
                    <a:schemeClr val="bg1"/>
                  </a:solidFill>
                </a:rPr>
                <a:t> </a:t>
              </a:r>
              <a:r>
                <a:rPr lang="en-US" sz="1000" dirty="0" smtClean="0">
                  <a:solidFill>
                    <a:schemeClr val="bg1"/>
                  </a:solidFill>
                </a:rPr>
                <a:t>             of </a:t>
              </a:r>
              <a:r>
                <a:rPr lang="en-US" sz="1000" dirty="0">
                  <a:solidFill>
                    <a:schemeClr val="bg1"/>
                  </a:solidFill>
                </a:rPr>
                <a:t>NASA </a:t>
              </a:r>
              <a:r>
                <a:rPr lang="en-US" sz="1000" dirty="0" smtClean="0">
                  <a:solidFill>
                    <a:schemeClr val="bg1"/>
                  </a:solidFill>
                </a:rPr>
                <a:t>personnel know </a:t>
              </a:r>
              <a:br>
                <a:rPr lang="en-US" sz="1000" dirty="0" smtClean="0">
                  <a:solidFill>
                    <a:schemeClr val="bg1"/>
                  </a:solidFill>
                </a:rPr>
              </a:br>
              <a:r>
                <a:rPr lang="en-US" sz="1000" dirty="0" smtClean="0">
                  <a:solidFill>
                    <a:schemeClr val="bg1"/>
                  </a:solidFill>
                </a:rPr>
                <a:t>               where </a:t>
              </a:r>
              <a:r>
                <a:rPr lang="en-US" sz="1000" dirty="0">
                  <a:solidFill>
                    <a:schemeClr val="bg1"/>
                  </a:solidFill>
                </a:rPr>
                <a:t>information resides, but it was hidden in plain sight across millions of </a:t>
              </a:r>
              <a:r>
                <a:rPr lang="en-US" sz="1000" dirty="0" smtClean="0">
                  <a:solidFill>
                    <a:schemeClr val="bg1"/>
                  </a:solidFill>
                </a:rPr>
                <a:t>documents. </a:t>
              </a:r>
            </a:p>
            <a:p>
              <a:endParaRPr lang="en-US" sz="1000" dirty="0">
                <a:solidFill>
                  <a:schemeClr val="bg1"/>
                </a:solidFill>
              </a:endParaRPr>
            </a:p>
            <a:p>
              <a:r>
                <a:rPr lang="en-US" sz="1000" dirty="0" smtClean="0">
                  <a:solidFill>
                    <a:schemeClr val="bg1"/>
                  </a:solidFill>
                </a:rPr>
                <a:t>Using </a:t>
              </a:r>
              <a:r>
                <a:rPr lang="en-US" sz="1000" dirty="0">
                  <a:solidFill>
                    <a:schemeClr val="bg1"/>
                  </a:solidFill>
                </a:rPr>
                <a:t>just one search term, IHS Markit Engineering Workbench Knowledge Discovery returned more than 200 contextually-relevant documents – some of these dated back to more than </a:t>
              </a:r>
              <a:br>
                <a:rPr lang="en-US" sz="1000" dirty="0">
                  <a:solidFill>
                    <a:schemeClr val="bg1"/>
                  </a:solidFill>
                </a:rPr>
              </a:br>
              <a:r>
                <a:rPr lang="en-US" sz="1000" dirty="0">
                  <a:solidFill>
                    <a:schemeClr val="bg1"/>
                  </a:solidFill>
                </a:rPr>
                <a:t>40 years</a:t>
              </a:r>
            </a:p>
            <a:p>
              <a:endParaRPr lang="en-US" sz="1000" dirty="0">
                <a:solidFill>
                  <a:schemeClr val="bg1"/>
                </a:solidFill>
              </a:endParaRPr>
            </a:p>
          </p:txBody>
        </p:sp>
        <p:sp>
          <p:nvSpPr>
            <p:cNvPr id="37" name="TextBox 36"/>
            <p:cNvSpPr txBox="1"/>
            <p:nvPr/>
          </p:nvSpPr>
          <p:spPr>
            <a:xfrm>
              <a:off x="550616" y="2099367"/>
              <a:ext cx="665567" cy="338554"/>
            </a:xfrm>
            <a:prstGeom prst="rect">
              <a:avLst/>
            </a:prstGeom>
            <a:noFill/>
          </p:spPr>
          <p:txBody>
            <a:bodyPr wrap="none" rtlCol="0">
              <a:spAutoFit/>
            </a:bodyPr>
            <a:lstStyle/>
            <a:p>
              <a:r>
                <a:rPr lang="en-US" dirty="0">
                  <a:solidFill>
                    <a:schemeClr val="bg1"/>
                  </a:solidFill>
                </a:rPr>
                <a:t>80</a:t>
              </a:r>
              <a:r>
                <a:rPr lang="en-US" dirty="0" smtClean="0">
                  <a:solidFill>
                    <a:schemeClr val="bg1"/>
                  </a:solidFill>
                </a:rPr>
                <a:t>%</a:t>
              </a:r>
              <a:endParaRPr lang="en-US" dirty="0">
                <a:solidFill>
                  <a:schemeClr val="bg1"/>
                </a:solidFill>
              </a:endParaRPr>
            </a:p>
          </p:txBody>
        </p:sp>
        <p:sp>
          <p:nvSpPr>
            <p:cNvPr id="57" name="TextBox 56">
              <a:hlinkClick r:id="" action="ppaction://noaction"/>
            </p:cNvPr>
            <p:cNvSpPr txBox="1"/>
            <p:nvPr/>
          </p:nvSpPr>
          <p:spPr>
            <a:xfrm>
              <a:off x="598116" y="1736781"/>
              <a:ext cx="2495476" cy="289952"/>
            </a:xfrm>
            <a:prstGeom prst="rect">
              <a:avLst/>
            </a:prstGeom>
            <a:noFill/>
          </p:spPr>
          <p:txBody>
            <a:bodyPr wrap="square" lIns="0" tIns="0" rIns="0" bIns="0" rtlCol="0">
              <a:spAutoFit/>
            </a:bodyPr>
            <a:lstStyle/>
            <a:p>
              <a:r>
                <a:rPr lang="en-US" sz="1050" b="1" dirty="0" smtClean="0">
                  <a:solidFill>
                    <a:schemeClr val="accent1"/>
                  </a:solidFill>
                </a:rPr>
                <a:t>NASA </a:t>
              </a:r>
              <a:r>
                <a:rPr lang="en-US" sz="1050" b="1" dirty="0">
                  <a:solidFill>
                    <a:schemeClr val="accent1"/>
                  </a:solidFill>
                </a:rPr>
                <a:t>Improve </a:t>
              </a:r>
              <a:r>
                <a:rPr lang="en-US" sz="1050" b="1" dirty="0" smtClean="0">
                  <a:solidFill>
                    <a:schemeClr val="accent1"/>
                  </a:solidFill>
                </a:rPr>
                <a:t>s Access </a:t>
              </a:r>
              <a:r>
                <a:rPr lang="en-US" sz="1050" b="1" dirty="0">
                  <a:solidFill>
                    <a:schemeClr val="accent1"/>
                  </a:solidFill>
                </a:rPr>
                <a:t>to Critical Data Across </a:t>
              </a:r>
              <a:r>
                <a:rPr lang="en-US" sz="1050" b="1" dirty="0" smtClean="0">
                  <a:solidFill>
                    <a:schemeClr val="accent1"/>
                  </a:solidFill>
                </a:rPr>
                <a:t> Locations &amp; Teams</a:t>
              </a:r>
              <a:endParaRPr lang="en-US" sz="1050" b="1" dirty="0">
                <a:solidFill>
                  <a:schemeClr val="accent1"/>
                </a:solidFill>
              </a:endParaRPr>
            </a:p>
          </p:txBody>
        </p:sp>
        <p:sp>
          <p:nvSpPr>
            <p:cNvPr id="58" name="Rectangle 57"/>
            <p:cNvSpPr/>
            <p:nvPr/>
          </p:nvSpPr>
          <p:spPr>
            <a:xfrm>
              <a:off x="3276894" y="2108887"/>
              <a:ext cx="2528169" cy="1477328"/>
            </a:xfrm>
            <a:prstGeom prst="rect">
              <a:avLst/>
            </a:prstGeom>
          </p:spPr>
          <p:txBody>
            <a:bodyPr wrap="square">
              <a:spAutoFit/>
            </a:bodyPr>
            <a:lstStyle/>
            <a:p>
              <a:r>
                <a:rPr lang="en-US" sz="1000" dirty="0">
                  <a:solidFill>
                    <a:schemeClr val="bg1"/>
                  </a:solidFill>
                </a:rPr>
                <a:t> </a:t>
              </a:r>
              <a:r>
                <a:rPr lang="en-US" sz="1000" dirty="0" smtClean="0">
                  <a:solidFill>
                    <a:schemeClr val="bg1"/>
                  </a:solidFill>
                </a:rPr>
                <a:t>             reduction in research time at </a:t>
              </a:r>
            </a:p>
            <a:p>
              <a:r>
                <a:rPr lang="en-US" sz="1000" dirty="0" smtClean="0">
                  <a:solidFill>
                    <a:schemeClr val="bg1"/>
                  </a:solidFill>
                </a:rPr>
                <a:t>              Airbus Space &amp; Defense.  IHS Markit Engineering Workbench allowed engineers to better leverage intellectual assets to avoid duplicate effort., improve ability to locate, identify &amp; validate information sources.  And the ability to easily access terabytes of internal knowledge.  </a:t>
              </a:r>
              <a:endParaRPr lang="en-US" sz="1000" dirty="0">
                <a:solidFill>
                  <a:schemeClr val="bg1"/>
                </a:solidFill>
              </a:endParaRPr>
            </a:p>
            <a:p>
              <a:endParaRPr lang="en-US" sz="1000" dirty="0">
                <a:solidFill>
                  <a:schemeClr val="bg1"/>
                </a:solidFill>
              </a:endParaRPr>
            </a:p>
          </p:txBody>
        </p:sp>
        <p:sp>
          <p:nvSpPr>
            <p:cNvPr id="59" name="TextBox 58">
              <a:hlinkClick r:id="" action="ppaction://noaction"/>
            </p:cNvPr>
            <p:cNvSpPr txBox="1"/>
            <p:nvPr/>
          </p:nvSpPr>
          <p:spPr>
            <a:xfrm>
              <a:off x="3348144" y="1727398"/>
              <a:ext cx="2495476" cy="144977"/>
            </a:xfrm>
            <a:prstGeom prst="rect">
              <a:avLst/>
            </a:prstGeom>
            <a:noFill/>
          </p:spPr>
          <p:txBody>
            <a:bodyPr wrap="square" lIns="0" tIns="0" rIns="0" bIns="0" rtlCol="0">
              <a:spAutoFit/>
            </a:bodyPr>
            <a:lstStyle/>
            <a:p>
              <a:r>
                <a:rPr lang="en-US" sz="1050" b="1" dirty="0" smtClean="0">
                  <a:solidFill>
                    <a:schemeClr val="accent1"/>
                  </a:solidFill>
                </a:rPr>
                <a:t>Airbus Slashes Research Time</a:t>
              </a:r>
              <a:endParaRPr lang="en-US" sz="1050" b="1" dirty="0">
                <a:solidFill>
                  <a:schemeClr val="accent1"/>
                </a:solidFill>
              </a:endParaRPr>
            </a:p>
          </p:txBody>
        </p:sp>
        <p:sp>
          <p:nvSpPr>
            <p:cNvPr id="67" name="TextBox 66"/>
            <p:cNvSpPr txBox="1"/>
            <p:nvPr/>
          </p:nvSpPr>
          <p:spPr>
            <a:xfrm>
              <a:off x="3305544" y="2119770"/>
              <a:ext cx="665567" cy="338554"/>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sp>
          <p:nvSpPr>
            <p:cNvPr id="68" name="Rectangle 67"/>
            <p:cNvSpPr/>
            <p:nvPr/>
          </p:nvSpPr>
          <p:spPr>
            <a:xfrm>
              <a:off x="6112292" y="2107399"/>
              <a:ext cx="2528169" cy="1200329"/>
            </a:xfrm>
            <a:prstGeom prst="rect">
              <a:avLst/>
            </a:prstGeom>
          </p:spPr>
          <p:txBody>
            <a:bodyPr wrap="square">
              <a:spAutoFit/>
            </a:bodyPr>
            <a:lstStyle/>
            <a:p>
              <a:r>
                <a:rPr lang="en-US" sz="1000" dirty="0">
                  <a:solidFill>
                    <a:schemeClr val="bg1"/>
                  </a:solidFill>
                </a:rPr>
                <a:t> </a:t>
              </a:r>
              <a:r>
                <a:rPr lang="en-US" sz="1000" dirty="0" smtClean="0">
                  <a:solidFill>
                    <a:schemeClr val="bg1"/>
                  </a:solidFill>
                </a:rPr>
                <a:t>              </a:t>
              </a:r>
              <a:r>
                <a:rPr lang="en-US" sz="1000" dirty="0" err="1" smtClean="0">
                  <a:solidFill>
                    <a:schemeClr val="bg1"/>
                  </a:solidFill>
                </a:rPr>
                <a:t>Mondelez</a:t>
              </a:r>
              <a:r>
                <a:rPr lang="en-US" sz="1000" dirty="0" smtClean="0">
                  <a:solidFill>
                    <a:schemeClr val="bg1"/>
                  </a:solidFill>
                </a:rPr>
                <a:t> scientists using </a:t>
              </a:r>
              <a:br>
                <a:rPr lang="en-US" sz="1000" dirty="0" smtClean="0">
                  <a:solidFill>
                    <a:schemeClr val="bg1"/>
                  </a:solidFill>
                </a:rPr>
              </a:br>
              <a:r>
                <a:rPr lang="en-US" sz="1000" dirty="0" smtClean="0">
                  <a:solidFill>
                    <a:schemeClr val="bg1"/>
                  </a:solidFill>
                </a:rPr>
                <a:t>                IHS  Markit Engineering Workbench in less than 6 month into deployment. </a:t>
              </a:r>
              <a:r>
                <a:rPr lang="en-US" sz="1000" dirty="0">
                  <a:solidFill>
                    <a:schemeClr val="bg1"/>
                  </a:solidFill>
                </a:rPr>
                <a:t> </a:t>
              </a:r>
              <a:r>
                <a:rPr lang="en-US" sz="1000" dirty="0" smtClean="0">
                  <a:solidFill>
                    <a:schemeClr val="bg1"/>
                  </a:solidFill>
                </a:rPr>
                <a:t>In that time, </a:t>
              </a:r>
              <a:r>
                <a:rPr lang="en-US" sz="1000" dirty="0" err="1" smtClean="0">
                  <a:solidFill>
                    <a:schemeClr val="bg1"/>
                  </a:solidFill>
                </a:rPr>
                <a:t>Mondelez</a:t>
              </a:r>
              <a:r>
                <a:rPr lang="en-US" sz="1000" dirty="0" smtClean="0">
                  <a:solidFill>
                    <a:schemeClr val="bg1"/>
                  </a:solidFill>
                </a:rPr>
                <a:t> indexed over 230 globally distributed knowledge bases in 5 languages. Routine patent searches have been reduced from 2 weeks to just ½ a day. </a:t>
              </a:r>
              <a:endParaRPr lang="en-US" sz="1000" dirty="0">
                <a:solidFill>
                  <a:schemeClr val="bg1"/>
                </a:solidFill>
              </a:endParaRPr>
            </a:p>
          </p:txBody>
        </p:sp>
        <p:sp>
          <p:nvSpPr>
            <p:cNvPr id="69" name="TextBox 68">
              <a:hlinkClick r:id="" action="ppaction://noaction"/>
            </p:cNvPr>
            <p:cNvSpPr txBox="1"/>
            <p:nvPr/>
          </p:nvSpPr>
          <p:spPr>
            <a:xfrm>
              <a:off x="6159792" y="1725910"/>
              <a:ext cx="2495476" cy="289952"/>
            </a:xfrm>
            <a:prstGeom prst="rect">
              <a:avLst/>
            </a:prstGeom>
            <a:noFill/>
          </p:spPr>
          <p:txBody>
            <a:bodyPr wrap="square" lIns="0" tIns="0" rIns="0" bIns="0" rtlCol="0">
              <a:spAutoFit/>
            </a:bodyPr>
            <a:lstStyle/>
            <a:p>
              <a:r>
                <a:rPr lang="en-US" sz="1050" b="1" dirty="0">
                  <a:solidFill>
                    <a:schemeClr val="accent1"/>
                  </a:solidFill>
                </a:rPr>
                <a:t>Mondelēz International Spurs </a:t>
              </a:r>
              <a:r>
                <a:rPr lang="en-US" sz="1050" b="1" dirty="0" smtClean="0">
                  <a:solidFill>
                    <a:schemeClr val="accent1"/>
                  </a:solidFill>
                </a:rPr>
                <a:t>Innovations &amp; Efficiencies </a:t>
              </a:r>
              <a:endParaRPr lang="en-US" sz="1050" b="1" dirty="0">
                <a:solidFill>
                  <a:schemeClr val="accent1"/>
                </a:solidFill>
              </a:endParaRPr>
            </a:p>
          </p:txBody>
        </p:sp>
        <p:sp>
          <p:nvSpPr>
            <p:cNvPr id="70" name="TextBox 69"/>
            <p:cNvSpPr txBox="1"/>
            <p:nvPr/>
          </p:nvSpPr>
          <p:spPr>
            <a:xfrm>
              <a:off x="6159792" y="2119770"/>
              <a:ext cx="704039" cy="338554"/>
            </a:xfrm>
            <a:prstGeom prst="rect">
              <a:avLst/>
            </a:prstGeom>
            <a:noFill/>
          </p:spPr>
          <p:txBody>
            <a:bodyPr wrap="none" rtlCol="0">
              <a:spAutoFit/>
            </a:bodyPr>
            <a:lstStyle/>
            <a:p>
              <a:r>
                <a:rPr lang="en-US" dirty="0" smtClean="0">
                  <a:solidFill>
                    <a:schemeClr val="bg1"/>
                  </a:solidFill>
                </a:rPr>
                <a:t>1100</a:t>
              </a:r>
              <a:endParaRPr lang="en-US" dirty="0">
                <a:solidFill>
                  <a:schemeClr val="bg1"/>
                </a:solidFill>
              </a:endParaRPr>
            </a:p>
          </p:txBody>
        </p:sp>
        <p:sp>
          <p:nvSpPr>
            <p:cNvPr id="72" name="TextBox 71">
              <a:hlinkClick r:id="" action="ppaction://noaction"/>
            </p:cNvPr>
            <p:cNvSpPr txBox="1"/>
            <p:nvPr/>
          </p:nvSpPr>
          <p:spPr>
            <a:xfrm>
              <a:off x="640745" y="4056595"/>
              <a:ext cx="2495476" cy="289952"/>
            </a:xfrm>
            <a:prstGeom prst="rect">
              <a:avLst/>
            </a:prstGeom>
            <a:noFill/>
          </p:spPr>
          <p:txBody>
            <a:bodyPr wrap="square" lIns="0" tIns="0" rIns="0" bIns="0" rtlCol="0">
              <a:spAutoFit/>
            </a:bodyPr>
            <a:lstStyle/>
            <a:p>
              <a:r>
                <a:rPr lang="en-US" sz="1050" b="1" dirty="0" smtClean="0">
                  <a:solidFill>
                    <a:schemeClr val="accent1"/>
                  </a:solidFill>
                </a:rPr>
                <a:t>Boston Scientific Boosts Patent Filings &amp; Productivity</a:t>
              </a:r>
              <a:endParaRPr lang="en-US" sz="1050" b="1" dirty="0">
                <a:solidFill>
                  <a:schemeClr val="accent1"/>
                </a:solidFill>
              </a:endParaRPr>
            </a:p>
          </p:txBody>
        </p:sp>
        <p:sp>
          <p:nvSpPr>
            <p:cNvPr id="73" name="Rectangle 72"/>
            <p:cNvSpPr/>
            <p:nvPr/>
          </p:nvSpPr>
          <p:spPr>
            <a:xfrm>
              <a:off x="579119" y="4505724"/>
              <a:ext cx="2528169" cy="1615827"/>
            </a:xfrm>
            <a:prstGeom prst="rect">
              <a:avLst/>
            </a:prstGeom>
          </p:spPr>
          <p:txBody>
            <a:bodyPr wrap="square">
              <a:spAutoFit/>
            </a:bodyPr>
            <a:lstStyle/>
            <a:p>
              <a:r>
                <a:rPr lang="en-US" sz="1000" dirty="0">
                  <a:solidFill>
                    <a:schemeClr val="bg1"/>
                  </a:solidFill>
                </a:rPr>
                <a:t> </a:t>
              </a:r>
              <a:r>
                <a:rPr lang="en-US" sz="1000" dirty="0" smtClean="0">
                  <a:solidFill>
                    <a:schemeClr val="bg1"/>
                  </a:solidFill>
                </a:rPr>
                <a:t>             improvement in productivity  </a:t>
              </a:r>
              <a:br>
                <a:rPr lang="en-US" sz="1000" dirty="0" smtClean="0">
                  <a:solidFill>
                    <a:schemeClr val="bg1"/>
                  </a:solidFill>
                </a:rPr>
              </a:br>
              <a:r>
                <a:rPr lang="en-US" sz="1000" dirty="0" smtClean="0">
                  <a:solidFill>
                    <a:schemeClr val="bg1"/>
                  </a:solidFill>
                </a:rPr>
                <a:t>              among teams using IHS Markit Engineering Workbench,  Users recaptured 70% of their lost time and focus on quality and revenue-generating projects.  Within one year, 10-15% of patents filed by the cardiovascular division were generated with the help of Engineering Workbench.  </a:t>
              </a:r>
              <a:endParaRPr lang="en-US" sz="1000" dirty="0">
                <a:solidFill>
                  <a:schemeClr val="bg1"/>
                </a:solidFill>
              </a:endParaRPr>
            </a:p>
            <a:p>
              <a:endParaRPr lang="en-US" sz="1000" dirty="0">
                <a:solidFill>
                  <a:schemeClr val="bg1"/>
                </a:solidFill>
              </a:endParaRPr>
            </a:p>
          </p:txBody>
        </p:sp>
        <p:sp>
          <p:nvSpPr>
            <p:cNvPr id="74" name="TextBox 73"/>
            <p:cNvSpPr txBox="1"/>
            <p:nvPr/>
          </p:nvSpPr>
          <p:spPr>
            <a:xfrm>
              <a:off x="607769" y="4516607"/>
              <a:ext cx="665567" cy="338554"/>
            </a:xfrm>
            <a:prstGeom prst="rect">
              <a:avLst/>
            </a:prstGeom>
            <a:noFill/>
          </p:spPr>
          <p:txBody>
            <a:bodyPr wrap="none" rtlCol="0">
              <a:spAutoFit/>
            </a:bodyPr>
            <a:lstStyle/>
            <a:p>
              <a:r>
                <a:rPr lang="en-US" dirty="0" smtClean="0">
                  <a:solidFill>
                    <a:schemeClr val="bg1"/>
                  </a:solidFill>
                </a:rPr>
                <a:t>30%</a:t>
              </a:r>
              <a:endParaRPr lang="en-US" dirty="0">
                <a:solidFill>
                  <a:schemeClr val="bg1"/>
                </a:solidFill>
              </a:endParaRPr>
            </a:p>
          </p:txBody>
        </p:sp>
        <p:sp>
          <p:nvSpPr>
            <p:cNvPr id="82" name="TextBox 81">
              <a:hlinkClick r:id="" action="ppaction://noaction"/>
            </p:cNvPr>
            <p:cNvSpPr txBox="1"/>
            <p:nvPr/>
          </p:nvSpPr>
          <p:spPr>
            <a:xfrm>
              <a:off x="3417520" y="4066495"/>
              <a:ext cx="2495476" cy="289952"/>
            </a:xfrm>
            <a:prstGeom prst="rect">
              <a:avLst/>
            </a:prstGeom>
            <a:noFill/>
          </p:spPr>
          <p:txBody>
            <a:bodyPr wrap="square" lIns="0" tIns="0" rIns="0" bIns="0" rtlCol="0">
              <a:spAutoFit/>
            </a:bodyPr>
            <a:lstStyle/>
            <a:p>
              <a:r>
                <a:rPr lang="en-US" sz="1050" b="1" dirty="0">
                  <a:solidFill>
                    <a:schemeClr val="accent1"/>
                  </a:solidFill>
                </a:rPr>
                <a:t>Monroe Energy Improves Operational Efficiency</a:t>
              </a:r>
            </a:p>
          </p:txBody>
        </p:sp>
        <p:sp>
          <p:nvSpPr>
            <p:cNvPr id="83" name="Rectangle 82"/>
            <p:cNvSpPr/>
            <p:nvPr/>
          </p:nvSpPr>
          <p:spPr>
            <a:xfrm>
              <a:off x="3355894" y="4515624"/>
              <a:ext cx="2528169" cy="1338828"/>
            </a:xfrm>
            <a:prstGeom prst="rect">
              <a:avLst/>
            </a:prstGeom>
          </p:spPr>
          <p:txBody>
            <a:bodyPr wrap="square">
              <a:spAutoFit/>
            </a:bodyPr>
            <a:lstStyle/>
            <a:p>
              <a:r>
                <a:rPr lang="en-US" sz="1000" dirty="0">
                  <a:solidFill>
                    <a:schemeClr val="bg1"/>
                  </a:solidFill>
                </a:rPr>
                <a:t> </a:t>
              </a:r>
              <a:r>
                <a:rPr lang="en-US" sz="1000" dirty="0" smtClean="0">
                  <a:solidFill>
                    <a:schemeClr val="bg1"/>
                  </a:solidFill>
                </a:rPr>
                <a:t>                  in annual savings due to    </a:t>
              </a:r>
              <a:br>
                <a:rPr lang="en-US" sz="1000" dirty="0" smtClean="0">
                  <a:solidFill>
                    <a:schemeClr val="bg1"/>
                  </a:solidFill>
                </a:rPr>
              </a:br>
              <a:r>
                <a:rPr lang="en-US" sz="1000" dirty="0" smtClean="0">
                  <a:solidFill>
                    <a:schemeClr val="bg1"/>
                  </a:solidFill>
                </a:rPr>
                <a:t>                   accelerated research and other productivity gains. IHS Markit Engineering Workbench</a:t>
              </a:r>
              <a:r>
                <a:rPr lang="en-US" sz="1000" dirty="0">
                  <a:solidFill>
                    <a:schemeClr val="bg1"/>
                  </a:solidFill>
                </a:rPr>
                <a:t> </a:t>
              </a:r>
              <a:r>
                <a:rPr lang="en-US" sz="1000" dirty="0" smtClean="0">
                  <a:solidFill>
                    <a:schemeClr val="bg1"/>
                  </a:solidFill>
                </a:rPr>
                <a:t> enabled Monroe Energy to help parent company, Delta Airlines, enable strategy to cut fuel costs by $300MM per year, while also accelerating productivity and </a:t>
              </a:r>
            </a:p>
            <a:p>
              <a:r>
                <a:rPr lang="en-US" sz="1000" dirty="0">
                  <a:solidFill>
                    <a:schemeClr val="bg1"/>
                  </a:solidFill>
                </a:rPr>
                <a:t>s</a:t>
              </a:r>
              <a:r>
                <a:rPr lang="en-US" sz="1000" dirty="0" smtClean="0">
                  <a:solidFill>
                    <a:schemeClr val="bg1"/>
                  </a:solidFill>
                </a:rPr>
                <a:t>trengthening corporate governance.</a:t>
              </a:r>
              <a:endParaRPr lang="en-US" sz="1000" dirty="0">
                <a:solidFill>
                  <a:schemeClr val="bg1"/>
                </a:solidFill>
              </a:endParaRPr>
            </a:p>
          </p:txBody>
        </p:sp>
        <p:sp>
          <p:nvSpPr>
            <p:cNvPr id="84" name="TextBox 83"/>
            <p:cNvSpPr txBox="1"/>
            <p:nvPr/>
          </p:nvSpPr>
          <p:spPr>
            <a:xfrm>
              <a:off x="3384544" y="4526507"/>
              <a:ext cx="846707" cy="338554"/>
            </a:xfrm>
            <a:prstGeom prst="rect">
              <a:avLst/>
            </a:prstGeom>
            <a:noFill/>
          </p:spPr>
          <p:txBody>
            <a:bodyPr wrap="none" rtlCol="0">
              <a:spAutoFit/>
            </a:bodyPr>
            <a:lstStyle/>
            <a:p>
              <a:r>
                <a:rPr lang="en-US" dirty="0" smtClean="0">
                  <a:solidFill>
                    <a:schemeClr val="bg1"/>
                  </a:solidFill>
                </a:rPr>
                <a:t>$600K</a:t>
              </a:r>
              <a:endParaRPr lang="en-US" dirty="0">
                <a:solidFill>
                  <a:schemeClr val="bg1"/>
                </a:solidFill>
              </a:endParaRPr>
            </a:p>
          </p:txBody>
        </p:sp>
        <p:sp>
          <p:nvSpPr>
            <p:cNvPr id="27" name="Rectangle 26">
              <a:hlinkClick r:id="" action="ppaction://noaction"/>
            </p:cNvPr>
            <p:cNvSpPr/>
            <p:nvPr/>
          </p:nvSpPr>
          <p:spPr>
            <a:xfrm>
              <a:off x="6019954" y="3974799"/>
              <a:ext cx="2636860" cy="21467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050" b="1" dirty="0" err="1" smtClean="0">
                <a:solidFill>
                  <a:prstClr val="black"/>
                </a:solidFill>
              </a:endParaRPr>
            </a:p>
          </p:txBody>
        </p:sp>
        <p:sp>
          <p:nvSpPr>
            <p:cNvPr id="28" name="TextBox 27">
              <a:hlinkClick r:id="" action="ppaction://noaction"/>
            </p:cNvPr>
            <p:cNvSpPr txBox="1"/>
            <p:nvPr/>
          </p:nvSpPr>
          <p:spPr>
            <a:xfrm>
              <a:off x="6183772" y="4076421"/>
              <a:ext cx="2495476" cy="289952"/>
            </a:xfrm>
            <a:prstGeom prst="rect">
              <a:avLst/>
            </a:prstGeom>
            <a:noFill/>
          </p:spPr>
          <p:txBody>
            <a:bodyPr wrap="square" lIns="0" tIns="0" rIns="0" bIns="0" rtlCol="0">
              <a:spAutoFit/>
            </a:bodyPr>
            <a:lstStyle/>
            <a:p>
              <a:r>
                <a:rPr lang="en-US" sz="1050" b="1" dirty="0" smtClean="0">
                  <a:solidFill>
                    <a:schemeClr val="accent1"/>
                  </a:solidFill>
                </a:rPr>
                <a:t>Leading Aerospace Co. Reuses Knowledge to Optimize Design </a:t>
              </a:r>
              <a:endParaRPr lang="en-US" sz="1050" b="1" dirty="0">
                <a:solidFill>
                  <a:schemeClr val="accent1"/>
                </a:solidFill>
              </a:endParaRPr>
            </a:p>
          </p:txBody>
        </p:sp>
        <p:sp>
          <p:nvSpPr>
            <p:cNvPr id="29" name="Rectangle 28"/>
            <p:cNvSpPr/>
            <p:nvPr/>
          </p:nvSpPr>
          <p:spPr>
            <a:xfrm>
              <a:off x="6122146" y="4525550"/>
              <a:ext cx="2528169" cy="1061829"/>
            </a:xfrm>
            <a:prstGeom prst="rect">
              <a:avLst/>
            </a:prstGeom>
          </p:spPr>
          <p:txBody>
            <a:bodyPr wrap="square">
              <a:spAutoFit/>
            </a:bodyPr>
            <a:lstStyle/>
            <a:p>
              <a:r>
                <a:rPr lang="en-US" sz="1000" dirty="0">
                  <a:solidFill>
                    <a:schemeClr val="bg1"/>
                  </a:solidFill>
                </a:rPr>
                <a:t> </a:t>
              </a:r>
              <a:r>
                <a:rPr lang="en-US" sz="1000" dirty="0" smtClean="0">
                  <a:solidFill>
                    <a:schemeClr val="bg1"/>
                  </a:solidFill>
                </a:rPr>
                <a:t>                  reduction in Engineering </a:t>
              </a:r>
              <a:br>
                <a:rPr lang="en-US" sz="1000" dirty="0" smtClean="0">
                  <a:solidFill>
                    <a:schemeClr val="bg1"/>
                  </a:solidFill>
                </a:rPr>
              </a:br>
              <a:r>
                <a:rPr lang="en-US" sz="1000" dirty="0" smtClean="0">
                  <a:solidFill>
                    <a:schemeClr val="bg1"/>
                  </a:solidFill>
                </a:rPr>
                <a:t>                   Change Orders  (ECOs) representing a savings of 14,000 man hours. IHS Markit Engineering Workbench helped new team members come up to speed quickly and avoid repeating past mistakes.  </a:t>
              </a:r>
              <a:endParaRPr lang="en-US" sz="1000" dirty="0">
                <a:solidFill>
                  <a:schemeClr val="bg1"/>
                </a:solidFill>
              </a:endParaRPr>
            </a:p>
          </p:txBody>
        </p:sp>
        <p:sp>
          <p:nvSpPr>
            <p:cNvPr id="30" name="TextBox 29"/>
            <p:cNvSpPr txBox="1"/>
            <p:nvPr/>
          </p:nvSpPr>
          <p:spPr>
            <a:xfrm>
              <a:off x="6190933" y="4505724"/>
              <a:ext cx="665567" cy="338554"/>
            </a:xfrm>
            <a:prstGeom prst="rect">
              <a:avLst/>
            </a:prstGeom>
            <a:noFill/>
          </p:spPr>
          <p:txBody>
            <a:bodyPr wrap="none" rtlCol="0">
              <a:spAutoFit/>
            </a:bodyPr>
            <a:lstStyle/>
            <a:p>
              <a:r>
                <a:rPr lang="en-US" dirty="0" smtClean="0">
                  <a:solidFill>
                    <a:schemeClr val="bg1"/>
                  </a:solidFill>
                </a:rPr>
                <a:t>20%</a:t>
              </a:r>
              <a:endParaRPr lang="en-US" dirty="0">
                <a:solidFill>
                  <a:schemeClr val="bg1"/>
                </a:solidFill>
              </a:endParaRPr>
            </a:p>
          </p:txBody>
        </p:sp>
      </p:grpSp>
    </p:spTree>
    <p:extLst>
      <p:ext uri="{BB962C8B-B14F-4D97-AF65-F5344CB8AC3E}">
        <p14:creationId xmlns:p14="http://schemas.microsoft.com/office/powerpoint/2010/main" val="2226119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2" descr="D:\a_MARKIT\IHSM_materials\IHSM\Powerpoint\Assets\About_us_imagery_Large_Product_desig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 t="49296" r="1887"/>
          <a:stretch/>
        </p:blipFill>
        <p:spPr bwMode="auto">
          <a:xfrm>
            <a:off x="0" y="686294"/>
            <a:ext cx="9144000" cy="6175862"/>
          </a:xfrm>
          <a:prstGeom prst="rect">
            <a:avLst/>
          </a:prstGeom>
          <a:noFill/>
        </p:spPr>
      </p:pic>
      <p:sp>
        <p:nvSpPr>
          <p:cNvPr id="77" name="Rectangle 76"/>
          <p:cNvSpPr/>
          <p:nvPr/>
        </p:nvSpPr>
        <p:spPr>
          <a:xfrm>
            <a:off x="4349" y="681431"/>
            <a:ext cx="9144000" cy="6171706"/>
          </a:xfrm>
          <a:prstGeom prst="rect">
            <a:avLst/>
          </a:prstGeom>
          <a:gradFill flip="none" rotWithShape="1">
            <a:gsLst>
              <a:gs pos="100000">
                <a:schemeClr val="tx1">
                  <a:alpha val="55000"/>
                </a:schemeClr>
              </a:gs>
              <a:gs pos="83000">
                <a:schemeClr val="tx1">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600" b="1" dirty="0" smtClean="0">
              <a:solidFill>
                <a:schemeClr val="accent1"/>
              </a:solidFill>
            </a:endParaRPr>
          </a:p>
        </p:txBody>
      </p:sp>
      <p:sp>
        <p:nvSpPr>
          <p:cNvPr id="78" name="Title 1"/>
          <p:cNvSpPr txBox="1">
            <a:spLocks/>
          </p:cNvSpPr>
          <p:nvPr/>
        </p:nvSpPr>
        <p:spPr>
          <a:xfrm>
            <a:off x="4774348" y="208714"/>
            <a:ext cx="3679879"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smtClean="0">
                <a:solidFill>
                  <a:schemeClr val="bg1"/>
                </a:solidFill>
                <a:latin typeface="Verdana"/>
                <a:cs typeface="Verdana"/>
              </a:rPr>
              <a:t>ENGINEERING &amp; PRODUCT DESIGN</a:t>
            </a:r>
            <a:endParaRPr lang="en-US" sz="1000" dirty="0">
              <a:solidFill>
                <a:schemeClr val="bg1"/>
              </a:solidFill>
              <a:latin typeface="Verdana"/>
              <a:cs typeface="Verdana"/>
            </a:endParaRPr>
          </a:p>
        </p:txBody>
      </p:sp>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8327" y="208714"/>
            <a:ext cx="313882" cy="322000"/>
          </a:xfrm>
          <a:prstGeom prst="rect">
            <a:avLst/>
          </a:prstGeom>
        </p:spPr>
      </p:pic>
      <p:sp>
        <p:nvSpPr>
          <p:cNvPr id="2" name="Title 1"/>
          <p:cNvSpPr>
            <a:spLocks noGrp="1"/>
          </p:cNvSpPr>
          <p:nvPr>
            <p:ph type="title"/>
          </p:nvPr>
        </p:nvSpPr>
        <p:spPr>
          <a:xfrm>
            <a:off x="362607" y="821289"/>
            <a:ext cx="8460171" cy="461665"/>
          </a:xfrm>
        </p:spPr>
        <p:txBody>
          <a:bodyPr/>
          <a:lstStyle/>
          <a:p>
            <a:r>
              <a:rPr lang="en-US" dirty="0">
                <a:solidFill>
                  <a:schemeClr val="bg1"/>
                </a:solidFill>
              </a:rPr>
              <a:t>Infusing Intelligence into Engineering </a:t>
            </a:r>
            <a:r>
              <a:rPr lang="en-US" dirty="0" smtClean="0">
                <a:solidFill>
                  <a:schemeClr val="bg1"/>
                </a:solidFill>
              </a:rPr>
              <a:t>Workflows</a:t>
            </a:r>
            <a:endParaRPr lang="en-US" dirty="0">
              <a:solidFill>
                <a:schemeClr val="bg1"/>
              </a:solidFill>
            </a:endParaRPr>
          </a:p>
        </p:txBody>
      </p:sp>
      <p:sp>
        <p:nvSpPr>
          <p:cNvPr id="44" name="TextBox 43"/>
          <p:cNvSpPr txBox="1"/>
          <p:nvPr/>
        </p:nvSpPr>
        <p:spPr>
          <a:xfrm>
            <a:off x="362607" y="6621522"/>
            <a:ext cx="1671138" cy="184666"/>
          </a:xfrm>
          <a:prstGeom prst="rect">
            <a:avLst/>
          </a:prstGeom>
          <a:noFill/>
        </p:spPr>
        <p:txBody>
          <a:bodyPr wrap="none" rtlCol="0">
            <a:spAutoFit/>
          </a:bodyPr>
          <a:lstStyle/>
          <a:p>
            <a:r>
              <a:rPr lang="en-US" sz="600" dirty="0" smtClean="0">
                <a:solidFill>
                  <a:srgbClr val="FFFFFF"/>
                </a:solidFill>
              </a:rPr>
              <a:t>Source: © 2016 IHS </a:t>
            </a:r>
            <a:r>
              <a:rPr lang="en-US" sz="600" dirty="0" err="1" smtClean="0">
                <a:solidFill>
                  <a:srgbClr val="FFFFFF"/>
                </a:solidFill>
              </a:rPr>
              <a:t>Markit</a:t>
            </a:r>
            <a:r>
              <a:rPr lang="en-US" sz="600" dirty="0" smtClean="0">
                <a:solidFill>
                  <a:srgbClr val="FFFFFF"/>
                </a:solidFill>
              </a:rPr>
              <a:t>. All Rights Reserved.</a:t>
            </a:r>
            <a:endParaRPr lang="en-US" sz="600" dirty="0">
              <a:solidFill>
                <a:srgbClr val="FFFFFF"/>
              </a:solidFill>
            </a:endParaRPr>
          </a:p>
        </p:txBody>
      </p:sp>
      <p:grpSp>
        <p:nvGrpSpPr>
          <p:cNvPr id="3" name="Group 2"/>
          <p:cNvGrpSpPr/>
          <p:nvPr/>
        </p:nvGrpSpPr>
        <p:grpSpPr>
          <a:xfrm>
            <a:off x="4349" y="1417949"/>
            <a:ext cx="9148349" cy="5194554"/>
            <a:chOff x="368606" y="2170917"/>
            <a:chExt cx="8292468" cy="3180393"/>
          </a:xfrm>
        </p:grpSpPr>
        <p:sp>
          <p:nvSpPr>
            <p:cNvPr id="4" name="Rectangle 3">
              <a:hlinkClick r:id="" action="ppaction://noaction"/>
            </p:cNvPr>
            <p:cNvSpPr/>
            <p:nvPr/>
          </p:nvSpPr>
          <p:spPr>
            <a:xfrm>
              <a:off x="368606" y="2183849"/>
              <a:ext cx="2011680" cy="155209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7" name="Rectangle 6">
              <a:hlinkClick r:id="" action="ppaction://noaction"/>
            </p:cNvPr>
            <p:cNvSpPr/>
            <p:nvPr/>
          </p:nvSpPr>
          <p:spPr>
            <a:xfrm>
              <a:off x="2432258" y="2183849"/>
              <a:ext cx="2011680" cy="155209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10" name="Rectangle 9">
              <a:hlinkClick r:id="" action="ppaction://noaction"/>
            </p:cNvPr>
            <p:cNvSpPr/>
            <p:nvPr/>
          </p:nvSpPr>
          <p:spPr>
            <a:xfrm>
              <a:off x="4495910" y="2183848"/>
              <a:ext cx="2110792" cy="155209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13" name="Rectangle 12">
              <a:hlinkClick r:id="" action="ppaction://noaction"/>
            </p:cNvPr>
            <p:cNvSpPr/>
            <p:nvPr/>
          </p:nvSpPr>
          <p:spPr>
            <a:xfrm>
              <a:off x="6649394" y="2170917"/>
              <a:ext cx="2011680" cy="155209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16" name="Rectangle 15">
              <a:hlinkClick r:id="" action="ppaction://noaction"/>
            </p:cNvPr>
            <p:cNvSpPr/>
            <p:nvPr/>
          </p:nvSpPr>
          <p:spPr>
            <a:xfrm>
              <a:off x="368606" y="3799062"/>
              <a:ext cx="2011680" cy="155224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19" name="Rectangle 18">
              <a:hlinkClick r:id="" action="ppaction://noaction"/>
            </p:cNvPr>
            <p:cNvSpPr/>
            <p:nvPr/>
          </p:nvSpPr>
          <p:spPr>
            <a:xfrm>
              <a:off x="2432258" y="3799062"/>
              <a:ext cx="2011680" cy="155224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22" name="Rectangle 21">
              <a:hlinkClick r:id="" action="ppaction://noaction"/>
            </p:cNvPr>
            <p:cNvSpPr/>
            <p:nvPr/>
          </p:nvSpPr>
          <p:spPr>
            <a:xfrm>
              <a:off x="4495910" y="3799061"/>
              <a:ext cx="2110792" cy="155224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5" name="TextBox 4">
              <a:hlinkClick r:id="" action="ppaction://noaction"/>
            </p:cNvPr>
            <p:cNvSpPr txBox="1"/>
            <p:nvPr/>
          </p:nvSpPr>
          <p:spPr>
            <a:xfrm>
              <a:off x="477299" y="2229244"/>
              <a:ext cx="1844038" cy="339188"/>
            </a:xfrm>
            <a:prstGeom prst="rect">
              <a:avLst/>
            </a:prstGeom>
            <a:noFill/>
          </p:spPr>
          <p:txBody>
            <a:bodyPr wrap="square" lIns="0" tIns="0" rIns="0" bIns="0" rtlCol="0">
              <a:spAutoFit/>
            </a:bodyPr>
            <a:lstStyle/>
            <a:p>
              <a:r>
                <a:rPr lang="en-US" sz="1200" b="1" dirty="0" smtClean="0">
                  <a:solidFill>
                    <a:schemeClr val="accent1"/>
                  </a:solidFill>
                </a:rPr>
                <a:t>Change &amp; Configuration Management</a:t>
              </a:r>
            </a:p>
          </p:txBody>
        </p:sp>
        <p:sp>
          <p:nvSpPr>
            <p:cNvPr id="6" name="Rectangle 5">
              <a:hlinkClick r:id="" action="ppaction://noaction"/>
            </p:cNvPr>
            <p:cNvSpPr/>
            <p:nvPr/>
          </p:nvSpPr>
          <p:spPr>
            <a:xfrm>
              <a:off x="477299" y="2600637"/>
              <a:ext cx="1844040" cy="791439"/>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Find </a:t>
              </a:r>
              <a:r>
                <a:rPr lang="en-US" sz="1050" dirty="0">
                  <a:solidFill>
                    <a:schemeClr val="bg1"/>
                  </a:solidFill>
                </a:rPr>
                <a:t>the most relevant data for ECR validation (internal and external)</a:t>
              </a:r>
            </a:p>
            <a:p>
              <a:pPr marL="108000" indent="-108000">
                <a:buFont typeface="Arial" panose="020B0604020202020204" pitchFamily="34" charset="0"/>
                <a:buChar char="•"/>
              </a:pPr>
              <a:r>
                <a:rPr lang="en-US" sz="1050" dirty="0" smtClean="0">
                  <a:solidFill>
                    <a:schemeClr val="bg1"/>
                  </a:solidFill>
                </a:rPr>
                <a:t>ECRs </a:t>
              </a:r>
              <a:r>
                <a:rPr lang="en-US" sz="1050" dirty="0">
                  <a:solidFill>
                    <a:schemeClr val="bg1"/>
                  </a:solidFill>
                </a:rPr>
                <a:t>compliance with existing Codes, Standards and Patents</a:t>
              </a:r>
            </a:p>
            <a:p>
              <a:pPr marL="108000" indent="-108000">
                <a:buFont typeface="Arial" panose="020B0604020202020204" pitchFamily="34" charset="0"/>
                <a:buChar char="•"/>
              </a:pPr>
              <a:r>
                <a:rPr lang="en-US" sz="1050" dirty="0" smtClean="0">
                  <a:solidFill>
                    <a:schemeClr val="bg1"/>
                  </a:solidFill>
                </a:rPr>
                <a:t>Reuse </a:t>
              </a:r>
              <a:r>
                <a:rPr lang="en-US" sz="1050" dirty="0">
                  <a:solidFill>
                    <a:schemeClr val="bg1"/>
                  </a:solidFill>
                </a:rPr>
                <a:t>existing solutions for ECR analysis and validation</a:t>
              </a:r>
            </a:p>
          </p:txBody>
        </p:sp>
        <p:sp>
          <p:nvSpPr>
            <p:cNvPr id="8" name="TextBox 7">
              <a:hlinkClick r:id="" action="ppaction://noaction"/>
            </p:cNvPr>
            <p:cNvSpPr txBox="1"/>
            <p:nvPr/>
          </p:nvSpPr>
          <p:spPr>
            <a:xfrm>
              <a:off x="4636906" y="3862376"/>
              <a:ext cx="1828800" cy="226125"/>
            </a:xfrm>
            <a:prstGeom prst="rect">
              <a:avLst/>
            </a:prstGeom>
            <a:noFill/>
          </p:spPr>
          <p:txBody>
            <a:bodyPr wrap="square" lIns="0" tIns="0" rIns="0" bIns="0" rtlCol="0">
              <a:spAutoFit/>
            </a:bodyPr>
            <a:lstStyle/>
            <a:p>
              <a:r>
                <a:rPr lang="en-US" sz="1200" b="1" dirty="0" smtClean="0">
                  <a:solidFill>
                    <a:schemeClr val="accent1"/>
                  </a:solidFill>
                </a:rPr>
                <a:t>Product Support Analysis &amp; Planning</a:t>
              </a:r>
              <a:endParaRPr lang="en-US" sz="1200" b="1" dirty="0">
                <a:solidFill>
                  <a:schemeClr val="accent1"/>
                </a:solidFill>
              </a:endParaRPr>
            </a:p>
          </p:txBody>
        </p:sp>
        <p:sp>
          <p:nvSpPr>
            <p:cNvPr id="9" name="Rectangle 8">
              <a:hlinkClick r:id="" action="ppaction://noaction"/>
            </p:cNvPr>
            <p:cNvSpPr/>
            <p:nvPr/>
          </p:nvSpPr>
          <p:spPr>
            <a:xfrm>
              <a:off x="4621666" y="4233769"/>
              <a:ext cx="1844040" cy="799478"/>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Defect </a:t>
              </a:r>
              <a:r>
                <a:rPr lang="en-US" sz="1050" dirty="0">
                  <a:solidFill>
                    <a:schemeClr val="bg1"/>
                  </a:solidFill>
                </a:rPr>
                <a:t>resolution management </a:t>
              </a:r>
            </a:p>
            <a:p>
              <a:pPr marL="108000" indent="-108000">
                <a:buFont typeface="Arial" panose="020B0604020202020204" pitchFamily="34" charset="0"/>
                <a:buChar char="•"/>
              </a:pPr>
              <a:r>
                <a:rPr lang="en-US" sz="1050" dirty="0" smtClean="0">
                  <a:solidFill>
                    <a:schemeClr val="bg1"/>
                  </a:solidFill>
                </a:rPr>
                <a:t>Resource </a:t>
              </a:r>
              <a:r>
                <a:rPr lang="en-US" sz="1050" dirty="0">
                  <a:solidFill>
                    <a:schemeClr val="bg1"/>
                  </a:solidFill>
                </a:rPr>
                <a:t>planning and layout </a:t>
              </a:r>
            </a:p>
            <a:p>
              <a:pPr marL="108000" indent="-108000">
                <a:buFont typeface="Arial" panose="020B0604020202020204" pitchFamily="34" charset="0"/>
                <a:buChar char="•"/>
              </a:pPr>
              <a:r>
                <a:rPr lang="en-US" sz="1050" dirty="0" smtClean="0">
                  <a:solidFill>
                    <a:schemeClr val="bg1"/>
                  </a:solidFill>
                </a:rPr>
                <a:t>Production </a:t>
              </a:r>
              <a:r>
                <a:rPr lang="en-US" sz="1050" dirty="0">
                  <a:solidFill>
                    <a:schemeClr val="bg1"/>
                  </a:solidFill>
                </a:rPr>
                <a:t>cost and efficiency analysis</a:t>
              </a:r>
            </a:p>
            <a:p>
              <a:pPr marL="108000" indent="-108000">
                <a:buFont typeface="Arial" panose="020B0604020202020204" pitchFamily="34" charset="0"/>
                <a:buChar char="•"/>
              </a:pPr>
              <a:r>
                <a:rPr lang="en-US" sz="1050" dirty="0" smtClean="0">
                  <a:solidFill>
                    <a:schemeClr val="bg1"/>
                  </a:solidFill>
                </a:rPr>
                <a:t>Material </a:t>
              </a:r>
              <a:r>
                <a:rPr lang="en-US" sz="1050" dirty="0">
                  <a:solidFill>
                    <a:schemeClr val="bg1"/>
                  </a:solidFill>
                </a:rPr>
                <a:t>compliance records and end-of-life regulation</a:t>
              </a:r>
            </a:p>
          </p:txBody>
        </p:sp>
        <p:sp>
          <p:nvSpPr>
            <p:cNvPr id="11" name="TextBox 10">
              <a:hlinkClick r:id="" action="ppaction://noaction"/>
            </p:cNvPr>
            <p:cNvSpPr txBox="1"/>
            <p:nvPr/>
          </p:nvSpPr>
          <p:spPr>
            <a:xfrm>
              <a:off x="4619842" y="2229244"/>
              <a:ext cx="1986860" cy="339188"/>
            </a:xfrm>
            <a:prstGeom prst="rect">
              <a:avLst/>
            </a:prstGeom>
            <a:noFill/>
          </p:spPr>
          <p:txBody>
            <a:bodyPr wrap="square" lIns="0" tIns="0" rIns="0" bIns="0" rtlCol="0">
              <a:spAutoFit/>
            </a:bodyPr>
            <a:lstStyle/>
            <a:p>
              <a:r>
                <a:rPr lang="en-US" sz="1200" b="1" dirty="0">
                  <a:solidFill>
                    <a:schemeClr val="accent1"/>
                  </a:solidFill>
                </a:rPr>
                <a:t>Regulatory Compliance &amp;</a:t>
              </a:r>
              <a:r>
                <a:rPr lang="en-US" sz="1200" b="1" dirty="0" smtClean="0">
                  <a:solidFill>
                    <a:schemeClr val="accent1"/>
                  </a:solidFill>
                </a:rPr>
                <a:t> </a:t>
              </a:r>
              <a:r>
                <a:rPr lang="en-US" sz="1200" b="1" dirty="0">
                  <a:solidFill>
                    <a:schemeClr val="accent1"/>
                  </a:solidFill>
                </a:rPr>
                <a:t>Sustainability M</a:t>
              </a:r>
              <a:r>
                <a:rPr lang="en-US" sz="1200" b="1" dirty="0" smtClean="0">
                  <a:solidFill>
                    <a:schemeClr val="accent1"/>
                  </a:solidFill>
                </a:rPr>
                <a:t>anagement</a:t>
              </a:r>
              <a:endParaRPr lang="en-US" sz="1200" b="1" dirty="0">
                <a:solidFill>
                  <a:schemeClr val="accent1"/>
                </a:solidFill>
              </a:endParaRPr>
            </a:p>
          </p:txBody>
        </p:sp>
        <p:sp>
          <p:nvSpPr>
            <p:cNvPr id="12" name="Rectangle 11">
              <a:hlinkClick r:id="" action="ppaction://noaction"/>
            </p:cNvPr>
            <p:cNvSpPr/>
            <p:nvPr/>
          </p:nvSpPr>
          <p:spPr>
            <a:xfrm>
              <a:off x="4604603" y="2600637"/>
              <a:ext cx="1844040" cy="989299"/>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Material </a:t>
              </a:r>
              <a:r>
                <a:rPr lang="en-US" sz="1050" dirty="0">
                  <a:solidFill>
                    <a:schemeClr val="bg1"/>
                  </a:solidFill>
                </a:rPr>
                <a:t>declaration and compliance assessment </a:t>
              </a:r>
            </a:p>
            <a:p>
              <a:pPr marL="108000" indent="-108000">
                <a:buFont typeface="Arial" panose="020B0604020202020204" pitchFamily="34" charset="0"/>
                <a:buChar char="•"/>
              </a:pPr>
              <a:r>
                <a:rPr lang="en-US" sz="1050" dirty="0" smtClean="0">
                  <a:solidFill>
                    <a:schemeClr val="bg1"/>
                  </a:solidFill>
                </a:rPr>
                <a:t>Search </a:t>
              </a:r>
              <a:r>
                <a:rPr lang="en-US" sz="1050" dirty="0">
                  <a:solidFill>
                    <a:schemeClr val="bg1"/>
                  </a:solidFill>
                </a:rPr>
                <a:t>and Reuse of existing internal material declarations</a:t>
              </a:r>
            </a:p>
            <a:p>
              <a:pPr marL="108000" indent="-108000">
                <a:buFont typeface="Arial" panose="020B0604020202020204" pitchFamily="34" charset="0"/>
                <a:buChar char="•"/>
              </a:pPr>
              <a:r>
                <a:rPr lang="en-US" sz="1050" dirty="0" smtClean="0">
                  <a:solidFill>
                    <a:schemeClr val="bg1"/>
                  </a:solidFill>
                </a:rPr>
                <a:t>Compliance </a:t>
              </a:r>
              <a:r>
                <a:rPr lang="en-US" sz="1050" dirty="0">
                  <a:solidFill>
                    <a:schemeClr val="bg1"/>
                  </a:solidFill>
                </a:rPr>
                <a:t>validation for external regulatory processes </a:t>
              </a:r>
            </a:p>
            <a:p>
              <a:pPr marL="108000" indent="-108000">
                <a:buFont typeface="Arial" panose="020B0604020202020204" pitchFamily="34" charset="0"/>
                <a:buChar char="•"/>
              </a:pPr>
              <a:r>
                <a:rPr lang="en-US" sz="1050" dirty="0" smtClean="0">
                  <a:solidFill>
                    <a:schemeClr val="bg1"/>
                  </a:solidFill>
                </a:rPr>
                <a:t>Safety </a:t>
              </a:r>
              <a:r>
                <a:rPr lang="en-US" sz="1050" dirty="0">
                  <a:solidFill>
                    <a:schemeClr val="bg1"/>
                  </a:solidFill>
                </a:rPr>
                <a:t>compliance and risk management </a:t>
              </a:r>
            </a:p>
          </p:txBody>
        </p:sp>
        <p:sp>
          <p:nvSpPr>
            <p:cNvPr id="14" name="TextBox 13">
              <a:hlinkClick r:id="" action="ppaction://noaction"/>
            </p:cNvPr>
            <p:cNvSpPr txBox="1"/>
            <p:nvPr/>
          </p:nvSpPr>
          <p:spPr>
            <a:xfrm>
              <a:off x="6756074" y="2216313"/>
              <a:ext cx="1524000" cy="395720"/>
            </a:xfrm>
            <a:prstGeom prst="rect">
              <a:avLst/>
            </a:prstGeom>
            <a:noFill/>
          </p:spPr>
          <p:txBody>
            <a:bodyPr wrap="square" lIns="0" tIns="0" rIns="0" bIns="0" rtlCol="0">
              <a:spAutoFit/>
            </a:bodyPr>
            <a:lstStyle/>
            <a:p>
              <a:r>
                <a:rPr lang="en-US" sz="1400" b="1" dirty="0">
                  <a:solidFill>
                    <a:schemeClr val="accent1"/>
                  </a:solidFill>
                </a:rPr>
                <a:t>Quality </a:t>
              </a:r>
              <a:r>
                <a:rPr lang="en-US" sz="1400" b="1" dirty="0" smtClean="0">
                  <a:solidFill>
                    <a:schemeClr val="accent1"/>
                  </a:solidFill>
                </a:rPr>
                <a:t>&amp; </a:t>
              </a:r>
              <a:r>
                <a:rPr lang="en-US" sz="1200" b="1" dirty="0">
                  <a:solidFill>
                    <a:schemeClr val="accent1"/>
                  </a:solidFill>
                </a:rPr>
                <a:t>Reliability</a:t>
              </a:r>
              <a:r>
                <a:rPr lang="en-US" sz="1400" b="1" dirty="0">
                  <a:solidFill>
                    <a:schemeClr val="accent1"/>
                  </a:solidFill>
                </a:rPr>
                <a:t> Management</a:t>
              </a:r>
            </a:p>
          </p:txBody>
        </p:sp>
        <p:sp>
          <p:nvSpPr>
            <p:cNvPr id="15" name="Rectangle 14">
              <a:hlinkClick r:id="" action="ppaction://noaction"/>
            </p:cNvPr>
            <p:cNvSpPr/>
            <p:nvPr/>
          </p:nvSpPr>
          <p:spPr>
            <a:xfrm>
              <a:off x="6740834" y="2604959"/>
              <a:ext cx="1844040" cy="692509"/>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Non-conformance </a:t>
              </a:r>
              <a:r>
                <a:rPr lang="en-US" sz="1050" dirty="0">
                  <a:solidFill>
                    <a:schemeClr val="bg1"/>
                  </a:solidFill>
                </a:rPr>
                <a:t>management (data reuse and validation)</a:t>
              </a:r>
            </a:p>
            <a:p>
              <a:pPr marL="108000" indent="-108000">
                <a:buFont typeface="Arial" panose="020B0604020202020204" pitchFamily="34" charset="0"/>
                <a:buChar char="•"/>
              </a:pPr>
              <a:r>
                <a:rPr lang="en-US" sz="1050" dirty="0" smtClean="0">
                  <a:solidFill>
                    <a:schemeClr val="bg1"/>
                  </a:solidFill>
                </a:rPr>
                <a:t>Physical </a:t>
              </a:r>
              <a:r>
                <a:rPr lang="en-US" sz="1050" dirty="0">
                  <a:solidFill>
                    <a:schemeClr val="bg1"/>
                  </a:solidFill>
                </a:rPr>
                <a:t>test management (problem-solving analytics)</a:t>
              </a:r>
            </a:p>
            <a:p>
              <a:pPr marL="108000" indent="-108000">
                <a:buFont typeface="Arial" panose="020B0604020202020204" pitchFamily="34" charset="0"/>
                <a:buChar char="•"/>
              </a:pPr>
              <a:r>
                <a:rPr lang="en-US" sz="1050" dirty="0" smtClean="0">
                  <a:solidFill>
                    <a:schemeClr val="bg1"/>
                  </a:solidFill>
                </a:rPr>
                <a:t>Hazard </a:t>
              </a:r>
              <a:r>
                <a:rPr lang="en-US" sz="1050" dirty="0">
                  <a:solidFill>
                    <a:schemeClr val="bg1"/>
                  </a:solidFill>
                </a:rPr>
                <a:t>and safety assessment </a:t>
              </a:r>
            </a:p>
          </p:txBody>
        </p:sp>
        <p:sp>
          <p:nvSpPr>
            <p:cNvPr id="17" name="TextBox 16">
              <a:hlinkClick r:id="" action="ppaction://noaction"/>
            </p:cNvPr>
            <p:cNvSpPr txBox="1"/>
            <p:nvPr/>
          </p:nvSpPr>
          <p:spPr>
            <a:xfrm>
              <a:off x="475285" y="3842098"/>
              <a:ext cx="1828799" cy="113063"/>
            </a:xfrm>
            <a:prstGeom prst="rect">
              <a:avLst/>
            </a:prstGeom>
            <a:noFill/>
          </p:spPr>
          <p:txBody>
            <a:bodyPr wrap="square" lIns="0" tIns="0" rIns="0" bIns="0" rtlCol="0">
              <a:spAutoFit/>
            </a:bodyPr>
            <a:lstStyle/>
            <a:p>
              <a:r>
                <a:rPr lang="en-US" sz="1200" b="1" dirty="0" smtClean="0">
                  <a:solidFill>
                    <a:schemeClr val="accent1"/>
                  </a:solidFill>
                </a:rPr>
                <a:t>Concept Development</a:t>
              </a:r>
              <a:endParaRPr lang="en-US" sz="1200" b="1" dirty="0">
                <a:solidFill>
                  <a:schemeClr val="accent1"/>
                </a:solidFill>
              </a:endParaRPr>
            </a:p>
          </p:txBody>
        </p:sp>
        <p:sp>
          <p:nvSpPr>
            <p:cNvPr id="18" name="Rectangle 17">
              <a:hlinkClick r:id="" action="ppaction://noaction"/>
            </p:cNvPr>
            <p:cNvSpPr/>
            <p:nvPr/>
          </p:nvSpPr>
          <p:spPr>
            <a:xfrm>
              <a:off x="460046" y="4213380"/>
              <a:ext cx="1844040" cy="890369"/>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Idea </a:t>
              </a:r>
              <a:r>
                <a:rPr lang="en-US" sz="1050" dirty="0">
                  <a:solidFill>
                    <a:schemeClr val="bg1"/>
                  </a:solidFill>
                </a:rPr>
                <a:t>generation </a:t>
              </a:r>
              <a:r>
                <a:rPr lang="en-US" sz="1050" dirty="0" smtClean="0">
                  <a:solidFill>
                    <a:schemeClr val="bg1"/>
                  </a:solidFill>
                </a:rPr>
                <a:t>&amp; </a:t>
              </a:r>
              <a:r>
                <a:rPr lang="en-US" sz="1050" dirty="0">
                  <a:solidFill>
                    <a:schemeClr val="bg1"/>
                  </a:solidFill>
                </a:rPr>
                <a:t>screening </a:t>
              </a:r>
            </a:p>
            <a:p>
              <a:pPr marL="108000" indent="-108000">
                <a:buFont typeface="Arial" panose="020B0604020202020204" pitchFamily="34" charset="0"/>
                <a:buChar char="•"/>
              </a:pPr>
              <a:r>
                <a:rPr lang="en-US" sz="1050" dirty="0" smtClean="0">
                  <a:solidFill>
                    <a:schemeClr val="bg1"/>
                  </a:solidFill>
                </a:rPr>
                <a:t>Requirements </a:t>
              </a:r>
              <a:r>
                <a:rPr lang="en-US" sz="1050" dirty="0">
                  <a:solidFill>
                    <a:schemeClr val="bg1"/>
                  </a:solidFill>
                </a:rPr>
                <a:t>assessment </a:t>
              </a:r>
              <a:r>
                <a:rPr lang="en-US" sz="1050" dirty="0" smtClean="0">
                  <a:solidFill>
                    <a:schemeClr val="bg1"/>
                  </a:solidFill>
                </a:rPr>
                <a:t> &amp; </a:t>
              </a:r>
              <a:r>
                <a:rPr lang="en-US" sz="1050" dirty="0">
                  <a:solidFill>
                    <a:schemeClr val="bg1"/>
                  </a:solidFill>
                </a:rPr>
                <a:t>validation</a:t>
              </a:r>
            </a:p>
            <a:p>
              <a:pPr marL="108000" indent="-108000">
                <a:buFont typeface="Arial" panose="020B0604020202020204" pitchFamily="34" charset="0"/>
                <a:buChar char="•"/>
              </a:pPr>
              <a:r>
                <a:rPr lang="en-US" sz="1050" dirty="0" smtClean="0">
                  <a:solidFill>
                    <a:schemeClr val="bg1"/>
                  </a:solidFill>
                </a:rPr>
                <a:t>Concept </a:t>
              </a:r>
              <a:r>
                <a:rPr lang="en-US" sz="1050" dirty="0">
                  <a:solidFill>
                    <a:schemeClr val="bg1"/>
                  </a:solidFill>
                </a:rPr>
                <a:t>development &amp; marker testing </a:t>
              </a:r>
            </a:p>
            <a:p>
              <a:pPr marL="108000" indent="-108000">
                <a:buFont typeface="Arial" panose="020B0604020202020204" pitchFamily="34" charset="0"/>
                <a:buChar char="•"/>
              </a:pPr>
              <a:r>
                <a:rPr lang="en-US" sz="1050" dirty="0" smtClean="0">
                  <a:solidFill>
                    <a:schemeClr val="bg1"/>
                  </a:solidFill>
                </a:rPr>
                <a:t>Consumer </a:t>
              </a:r>
              <a:r>
                <a:rPr lang="en-US" sz="1050" dirty="0">
                  <a:solidFill>
                    <a:schemeClr val="bg1"/>
                  </a:solidFill>
                </a:rPr>
                <a:t>experience testing/validation </a:t>
              </a:r>
            </a:p>
            <a:p>
              <a:pPr marL="108000" indent="-108000">
                <a:buFont typeface="Arial" panose="020B0604020202020204" pitchFamily="34" charset="0"/>
                <a:buChar char="•"/>
              </a:pPr>
              <a:r>
                <a:rPr lang="en-US" sz="1050" dirty="0" smtClean="0">
                  <a:solidFill>
                    <a:schemeClr val="bg1"/>
                  </a:solidFill>
                </a:rPr>
                <a:t>Business/ROI </a:t>
              </a:r>
              <a:r>
                <a:rPr lang="en-US" sz="1050" dirty="0">
                  <a:solidFill>
                    <a:schemeClr val="bg1"/>
                  </a:solidFill>
                </a:rPr>
                <a:t>analysis </a:t>
              </a:r>
              <a:r>
                <a:rPr lang="en-US" sz="1050" dirty="0" smtClean="0">
                  <a:solidFill>
                    <a:schemeClr val="bg1"/>
                  </a:solidFill>
                </a:rPr>
                <a:t> &amp; more</a:t>
              </a:r>
              <a:endParaRPr lang="en-US" sz="1050" dirty="0">
                <a:solidFill>
                  <a:schemeClr val="bg1"/>
                </a:solidFill>
              </a:endParaRPr>
            </a:p>
          </p:txBody>
        </p:sp>
        <p:sp>
          <p:nvSpPr>
            <p:cNvPr id="20" name="TextBox 19">
              <a:hlinkClick r:id="" action="ppaction://noaction"/>
            </p:cNvPr>
            <p:cNvSpPr txBox="1"/>
            <p:nvPr/>
          </p:nvSpPr>
          <p:spPr>
            <a:xfrm>
              <a:off x="2538938" y="3842098"/>
              <a:ext cx="1828800" cy="113063"/>
            </a:xfrm>
            <a:prstGeom prst="rect">
              <a:avLst/>
            </a:prstGeom>
            <a:noFill/>
          </p:spPr>
          <p:txBody>
            <a:bodyPr wrap="square" lIns="0" tIns="0" rIns="0" bIns="0" rtlCol="0">
              <a:spAutoFit/>
            </a:bodyPr>
            <a:lstStyle/>
            <a:p>
              <a:r>
                <a:rPr lang="en-US" sz="1200" b="1" dirty="0" smtClean="0">
                  <a:solidFill>
                    <a:schemeClr val="accent1"/>
                  </a:solidFill>
                </a:rPr>
                <a:t>Detailed Development</a:t>
              </a:r>
              <a:endParaRPr lang="en-US" sz="1200" b="1" dirty="0">
                <a:solidFill>
                  <a:schemeClr val="accent1"/>
                </a:solidFill>
              </a:endParaRPr>
            </a:p>
          </p:txBody>
        </p:sp>
        <p:sp>
          <p:nvSpPr>
            <p:cNvPr id="21" name="Rectangle 20">
              <a:hlinkClick r:id="" action="ppaction://noaction"/>
            </p:cNvPr>
            <p:cNvSpPr/>
            <p:nvPr/>
          </p:nvSpPr>
          <p:spPr>
            <a:xfrm>
              <a:off x="2523698" y="4213380"/>
              <a:ext cx="1844040" cy="1088229"/>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Design </a:t>
              </a:r>
              <a:r>
                <a:rPr lang="en-US" sz="1050" dirty="0">
                  <a:solidFill>
                    <a:schemeClr val="bg1"/>
                  </a:solidFill>
                </a:rPr>
                <a:t>validation with Codes, Standards and Patents</a:t>
              </a:r>
            </a:p>
            <a:p>
              <a:pPr marL="108000" indent="-108000">
                <a:buFont typeface="Arial" panose="020B0604020202020204" pitchFamily="34" charset="0"/>
                <a:buChar char="•"/>
              </a:pPr>
              <a:r>
                <a:rPr lang="en-US" sz="1050" dirty="0" smtClean="0">
                  <a:solidFill>
                    <a:schemeClr val="bg1"/>
                  </a:solidFill>
                </a:rPr>
                <a:t>Preliminary </a:t>
              </a:r>
              <a:r>
                <a:rPr lang="en-US" sz="1050" dirty="0">
                  <a:solidFill>
                    <a:schemeClr val="bg1"/>
                  </a:solidFill>
                </a:rPr>
                <a:t>Design validation for requirements and cost </a:t>
              </a:r>
              <a:endParaRPr lang="en-US" sz="1050" dirty="0" smtClean="0">
                <a:solidFill>
                  <a:schemeClr val="bg1"/>
                </a:solidFill>
              </a:endParaRPr>
            </a:p>
            <a:p>
              <a:pPr marL="108000" indent="-108000">
                <a:buFont typeface="Arial" panose="020B0604020202020204" pitchFamily="34" charset="0"/>
                <a:buChar char="•"/>
              </a:pPr>
              <a:r>
                <a:rPr lang="en-US" sz="1050" dirty="0" smtClean="0">
                  <a:solidFill>
                    <a:schemeClr val="bg1"/>
                  </a:solidFill>
                </a:rPr>
                <a:t>New </a:t>
              </a:r>
              <a:r>
                <a:rPr lang="en-US" sz="1050" dirty="0">
                  <a:solidFill>
                    <a:schemeClr val="bg1"/>
                  </a:solidFill>
                </a:rPr>
                <a:t>product introduction process assessment </a:t>
              </a:r>
            </a:p>
            <a:p>
              <a:pPr marL="108000" indent="-108000">
                <a:buFont typeface="Arial" panose="020B0604020202020204" pitchFamily="34" charset="0"/>
                <a:buChar char="•"/>
              </a:pPr>
              <a:r>
                <a:rPr lang="en-US" sz="1050" dirty="0" smtClean="0">
                  <a:solidFill>
                    <a:schemeClr val="bg1"/>
                  </a:solidFill>
                </a:rPr>
                <a:t>Existing </a:t>
              </a:r>
              <a:r>
                <a:rPr lang="en-US" sz="1050" dirty="0">
                  <a:solidFill>
                    <a:schemeClr val="bg1"/>
                  </a:solidFill>
                </a:rPr>
                <a:t>products modification process assessment </a:t>
              </a:r>
            </a:p>
          </p:txBody>
        </p:sp>
        <p:sp>
          <p:nvSpPr>
            <p:cNvPr id="29" name="TextBox 28">
              <a:hlinkClick r:id="" action="ppaction://noaction"/>
            </p:cNvPr>
            <p:cNvSpPr txBox="1"/>
            <p:nvPr/>
          </p:nvSpPr>
          <p:spPr>
            <a:xfrm>
              <a:off x="2523698" y="2260506"/>
              <a:ext cx="1830244" cy="339188"/>
            </a:xfrm>
            <a:prstGeom prst="rect">
              <a:avLst/>
            </a:prstGeom>
            <a:noFill/>
          </p:spPr>
          <p:txBody>
            <a:bodyPr wrap="square" lIns="0" tIns="0" rIns="0" bIns="0" rtlCol="0">
              <a:spAutoFit/>
            </a:bodyPr>
            <a:lstStyle/>
            <a:p>
              <a:r>
                <a:rPr lang="en-US" sz="1200" b="1" dirty="0">
                  <a:solidFill>
                    <a:schemeClr val="accent1"/>
                  </a:solidFill>
                </a:rPr>
                <a:t>Requirements Definition </a:t>
              </a:r>
              <a:r>
                <a:rPr lang="en-US" sz="1200" b="1" dirty="0" smtClean="0">
                  <a:solidFill>
                    <a:schemeClr val="accent1"/>
                  </a:solidFill>
                </a:rPr>
                <a:t>&amp; Management</a:t>
              </a:r>
              <a:endParaRPr lang="en-US" sz="1200" b="1" dirty="0">
                <a:solidFill>
                  <a:schemeClr val="accent1"/>
                </a:solidFill>
              </a:endParaRPr>
            </a:p>
          </p:txBody>
        </p:sp>
        <p:sp>
          <p:nvSpPr>
            <p:cNvPr id="30" name="Rectangle 29">
              <a:hlinkClick r:id="" action="ppaction://noaction"/>
            </p:cNvPr>
            <p:cNvSpPr/>
            <p:nvPr/>
          </p:nvSpPr>
          <p:spPr>
            <a:xfrm>
              <a:off x="2508459" y="2614001"/>
              <a:ext cx="1844040" cy="791439"/>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Requirements </a:t>
              </a:r>
              <a:r>
                <a:rPr lang="en-US" sz="1050" dirty="0">
                  <a:solidFill>
                    <a:schemeClr val="bg1"/>
                  </a:solidFill>
                </a:rPr>
                <a:t>capture, documentation and reuse </a:t>
              </a:r>
            </a:p>
            <a:p>
              <a:pPr marL="108000" indent="-108000">
                <a:buFont typeface="Arial" panose="020B0604020202020204" pitchFamily="34" charset="0"/>
                <a:buChar char="•"/>
              </a:pPr>
              <a:r>
                <a:rPr lang="en-US" sz="1050" dirty="0" smtClean="0">
                  <a:solidFill>
                    <a:schemeClr val="bg1"/>
                  </a:solidFill>
                </a:rPr>
                <a:t>Concept </a:t>
              </a:r>
              <a:r>
                <a:rPr lang="en-US" sz="1050" dirty="0">
                  <a:solidFill>
                    <a:schemeClr val="bg1"/>
                  </a:solidFill>
                </a:rPr>
                <a:t>development &amp; testing </a:t>
              </a:r>
            </a:p>
            <a:p>
              <a:pPr marL="108000" indent="-108000">
                <a:buFont typeface="Arial" panose="020B0604020202020204" pitchFamily="34" charset="0"/>
                <a:buChar char="•"/>
              </a:pPr>
              <a:r>
                <a:rPr lang="en-US" sz="1050" dirty="0" smtClean="0">
                  <a:solidFill>
                    <a:schemeClr val="bg1"/>
                  </a:solidFill>
                </a:rPr>
                <a:t>Consumer </a:t>
              </a:r>
              <a:r>
                <a:rPr lang="en-US" sz="1050" dirty="0">
                  <a:solidFill>
                    <a:schemeClr val="bg1"/>
                  </a:solidFill>
                </a:rPr>
                <a:t>experience documentation </a:t>
              </a:r>
              <a:r>
                <a:rPr lang="en-US" sz="1050" dirty="0" smtClean="0">
                  <a:solidFill>
                    <a:schemeClr val="bg1"/>
                  </a:solidFill>
                </a:rPr>
                <a:t>&amp; </a:t>
              </a:r>
              <a:r>
                <a:rPr lang="en-US" sz="1050" dirty="0">
                  <a:solidFill>
                    <a:schemeClr val="bg1"/>
                  </a:solidFill>
                </a:rPr>
                <a:t>testing </a:t>
              </a:r>
            </a:p>
            <a:p>
              <a:pPr marL="108000" indent="-108000">
                <a:buFont typeface="Arial" panose="020B0604020202020204" pitchFamily="34" charset="0"/>
                <a:buChar char="•"/>
              </a:pPr>
              <a:r>
                <a:rPr lang="en-US" sz="1050" dirty="0" smtClean="0">
                  <a:solidFill>
                    <a:schemeClr val="bg1"/>
                  </a:solidFill>
                </a:rPr>
                <a:t>Industry </a:t>
              </a:r>
              <a:r>
                <a:rPr lang="en-US" sz="1050" dirty="0">
                  <a:solidFill>
                    <a:schemeClr val="bg1"/>
                  </a:solidFill>
                </a:rPr>
                <a:t>requirements analysis &amp;</a:t>
              </a:r>
              <a:r>
                <a:rPr lang="en-US" sz="1050" dirty="0" smtClean="0">
                  <a:solidFill>
                    <a:schemeClr val="bg1"/>
                  </a:solidFill>
                </a:rPr>
                <a:t> </a:t>
              </a:r>
              <a:r>
                <a:rPr lang="en-US" sz="1050" dirty="0">
                  <a:solidFill>
                    <a:schemeClr val="bg1"/>
                  </a:solidFill>
                </a:rPr>
                <a:t>comparison</a:t>
              </a:r>
            </a:p>
          </p:txBody>
        </p:sp>
        <p:sp>
          <p:nvSpPr>
            <p:cNvPr id="43" name="Rectangle 42">
              <a:hlinkClick r:id="" action="ppaction://noaction"/>
            </p:cNvPr>
            <p:cNvSpPr/>
            <p:nvPr/>
          </p:nvSpPr>
          <p:spPr>
            <a:xfrm>
              <a:off x="6646518" y="3796184"/>
              <a:ext cx="2011680" cy="155224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200" b="1" dirty="0" err="1" smtClean="0">
                <a:solidFill>
                  <a:prstClr val="black"/>
                </a:solidFill>
              </a:endParaRPr>
            </a:p>
          </p:txBody>
        </p:sp>
        <p:sp>
          <p:nvSpPr>
            <p:cNvPr id="46" name="TextBox 45">
              <a:hlinkClick r:id="" action="ppaction://noaction"/>
            </p:cNvPr>
            <p:cNvSpPr txBox="1"/>
            <p:nvPr/>
          </p:nvSpPr>
          <p:spPr>
            <a:xfrm>
              <a:off x="6737236" y="3854498"/>
              <a:ext cx="1830244" cy="226125"/>
            </a:xfrm>
            <a:prstGeom prst="rect">
              <a:avLst/>
            </a:prstGeom>
            <a:noFill/>
          </p:spPr>
          <p:txBody>
            <a:bodyPr wrap="square" lIns="0" tIns="0" rIns="0" bIns="0" rtlCol="0">
              <a:spAutoFit/>
            </a:bodyPr>
            <a:lstStyle/>
            <a:p>
              <a:r>
                <a:rPr lang="en-US" sz="1200" b="1" smtClean="0">
                  <a:solidFill>
                    <a:schemeClr val="accent1"/>
                  </a:solidFill>
                </a:rPr>
                <a:t>Onboarding/Talent Management</a:t>
              </a:r>
              <a:endParaRPr lang="en-US" sz="1200" b="1" dirty="0">
                <a:solidFill>
                  <a:schemeClr val="accent1"/>
                </a:solidFill>
              </a:endParaRPr>
            </a:p>
          </p:txBody>
        </p:sp>
        <p:sp>
          <p:nvSpPr>
            <p:cNvPr id="47" name="Rectangle 46">
              <a:hlinkClick r:id="" action="ppaction://noaction"/>
            </p:cNvPr>
            <p:cNvSpPr/>
            <p:nvPr/>
          </p:nvSpPr>
          <p:spPr>
            <a:xfrm>
              <a:off x="6721997" y="4207993"/>
              <a:ext cx="1844040" cy="923345"/>
            </a:xfrm>
            <a:prstGeom prst="rect">
              <a:avLst/>
            </a:prstGeom>
          </p:spPr>
          <p:txBody>
            <a:bodyPr wrap="square" lIns="0" tIns="0" rIns="0" bIns="0">
              <a:spAutoFit/>
            </a:bodyPr>
            <a:lstStyle/>
            <a:p>
              <a:pPr marL="108000" indent="-108000">
                <a:buFont typeface="Arial" panose="020B0604020202020204" pitchFamily="34" charset="0"/>
                <a:buChar char="•"/>
              </a:pPr>
              <a:r>
                <a:rPr lang="en-US" sz="1050" dirty="0" smtClean="0">
                  <a:solidFill>
                    <a:schemeClr val="bg1"/>
                  </a:solidFill>
                </a:rPr>
                <a:t>A</a:t>
              </a:r>
              <a:r>
                <a:rPr lang="en-US" sz="1100" dirty="0">
                  <a:solidFill>
                    <a:schemeClr val="bg1"/>
                  </a:solidFill>
                </a:rPr>
                <a:t>ccelerate onboarding </a:t>
              </a:r>
              <a:r>
                <a:rPr lang="en-US" sz="1100" dirty="0" smtClean="0">
                  <a:solidFill>
                    <a:schemeClr val="bg1"/>
                  </a:solidFill>
                </a:rPr>
                <a:t>of new </a:t>
              </a:r>
              <a:r>
                <a:rPr lang="en-US" sz="1100" dirty="0">
                  <a:solidFill>
                    <a:schemeClr val="bg1"/>
                  </a:solidFill>
                </a:rPr>
                <a:t>engineering </a:t>
              </a:r>
              <a:r>
                <a:rPr lang="en-US" sz="1100" dirty="0" smtClean="0">
                  <a:solidFill>
                    <a:schemeClr val="bg1"/>
                  </a:solidFill>
                </a:rPr>
                <a:t>talent</a:t>
              </a:r>
            </a:p>
            <a:p>
              <a:pPr marL="108000" indent="-108000">
                <a:buFont typeface="Arial" panose="020B0604020202020204" pitchFamily="34" charset="0"/>
                <a:buChar char="•"/>
              </a:pPr>
              <a:r>
                <a:rPr lang="en-US" sz="1100" dirty="0">
                  <a:solidFill>
                    <a:schemeClr val="bg1"/>
                  </a:solidFill>
                </a:rPr>
                <a:t>B</a:t>
              </a:r>
              <a:r>
                <a:rPr lang="en-US" sz="1100" dirty="0" smtClean="0">
                  <a:solidFill>
                    <a:schemeClr val="bg1"/>
                  </a:solidFill>
                </a:rPr>
                <a:t>ridge </a:t>
              </a:r>
              <a:r>
                <a:rPr lang="en-US" sz="1100" dirty="0">
                  <a:solidFill>
                    <a:schemeClr val="bg1"/>
                  </a:solidFill>
                </a:rPr>
                <a:t>the knowledge gap between new talent and existing colleagues</a:t>
              </a:r>
            </a:p>
            <a:p>
              <a:pPr marL="108000" indent="-108000">
                <a:buFont typeface="Arial" panose="020B0604020202020204" pitchFamily="34" charset="0"/>
                <a:buChar char="•"/>
              </a:pPr>
              <a:r>
                <a:rPr lang="en-US" sz="1100" dirty="0" smtClean="0">
                  <a:solidFill>
                    <a:schemeClr val="bg1"/>
                  </a:solidFill>
                </a:rPr>
                <a:t>Reduce over-reliance on most experienced engineers</a:t>
              </a:r>
              <a:endParaRPr lang="en-US" sz="1100" dirty="0">
                <a:solidFill>
                  <a:schemeClr val="bg1"/>
                </a:solidFill>
              </a:endParaRPr>
            </a:p>
            <a:p>
              <a:pPr marL="108000" indent="-108000">
                <a:buFont typeface="Arial" panose="020B0604020202020204" pitchFamily="34" charset="0"/>
                <a:buChar char="•"/>
              </a:pPr>
              <a:endParaRPr lang="en-US" sz="1050" dirty="0">
                <a:solidFill>
                  <a:schemeClr val="bg1"/>
                </a:solidFill>
              </a:endParaRPr>
            </a:p>
          </p:txBody>
        </p:sp>
      </p:grpSp>
    </p:spTree>
    <p:extLst>
      <p:ext uri="{BB962C8B-B14F-4D97-AF65-F5344CB8AC3E}">
        <p14:creationId xmlns:p14="http://schemas.microsoft.com/office/powerpoint/2010/main" val="3106760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2588" y="0"/>
            <a:ext cx="784701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800">
                <a:solidFill>
                  <a:schemeClr val="hlink"/>
                </a:solidFill>
                <a:latin typeface="+mj-lt"/>
                <a:ea typeface="ＭＳ Ｐゴシック" pitchFamily="1" charset="-128"/>
                <a:cs typeface="+mj-cs"/>
              </a:defRPr>
            </a:lvl1pPr>
            <a:lvl2pPr algn="l" rtl="0" eaLnBrk="1" fontAlgn="base" hangingPunct="1">
              <a:spcBef>
                <a:spcPct val="0"/>
              </a:spcBef>
              <a:spcAft>
                <a:spcPct val="0"/>
              </a:spcAft>
              <a:defRPr sz="2800">
                <a:solidFill>
                  <a:schemeClr val="hlink"/>
                </a:solidFill>
                <a:latin typeface="Arial" charset="0"/>
                <a:ea typeface="ＭＳ Ｐゴシック" pitchFamily="1" charset="-128"/>
              </a:defRPr>
            </a:lvl2pPr>
            <a:lvl3pPr algn="l" rtl="0" eaLnBrk="1" fontAlgn="base" hangingPunct="1">
              <a:spcBef>
                <a:spcPct val="0"/>
              </a:spcBef>
              <a:spcAft>
                <a:spcPct val="0"/>
              </a:spcAft>
              <a:defRPr sz="2800">
                <a:solidFill>
                  <a:schemeClr val="hlink"/>
                </a:solidFill>
                <a:latin typeface="Arial" charset="0"/>
                <a:ea typeface="ＭＳ Ｐゴシック" pitchFamily="1" charset="-128"/>
              </a:defRPr>
            </a:lvl3pPr>
            <a:lvl4pPr algn="l" rtl="0" eaLnBrk="1" fontAlgn="base" hangingPunct="1">
              <a:spcBef>
                <a:spcPct val="0"/>
              </a:spcBef>
              <a:spcAft>
                <a:spcPct val="0"/>
              </a:spcAft>
              <a:defRPr sz="2800">
                <a:solidFill>
                  <a:schemeClr val="hlink"/>
                </a:solidFill>
                <a:latin typeface="Arial" charset="0"/>
                <a:ea typeface="ＭＳ Ｐゴシック" pitchFamily="1" charset="-128"/>
              </a:defRPr>
            </a:lvl4pPr>
            <a:lvl5pPr algn="l" rtl="0" eaLnBrk="1" fontAlgn="base" hangingPunct="1">
              <a:spcBef>
                <a:spcPct val="0"/>
              </a:spcBef>
              <a:spcAft>
                <a:spcPct val="0"/>
              </a:spcAft>
              <a:defRPr sz="2800">
                <a:solidFill>
                  <a:schemeClr val="hlink"/>
                </a:solidFill>
                <a:latin typeface="Arial" charset="0"/>
                <a:ea typeface="ＭＳ Ｐゴシック" pitchFamily="1" charset="-128"/>
              </a:defRPr>
            </a:lvl5pPr>
            <a:lvl6pPr marL="457200" algn="l" rtl="0" eaLnBrk="1" fontAlgn="base" hangingPunct="1">
              <a:spcBef>
                <a:spcPct val="0"/>
              </a:spcBef>
              <a:spcAft>
                <a:spcPct val="0"/>
              </a:spcAft>
              <a:defRPr sz="2800">
                <a:solidFill>
                  <a:schemeClr val="hlink"/>
                </a:solidFill>
                <a:latin typeface="Arial" charset="0"/>
              </a:defRPr>
            </a:lvl6pPr>
            <a:lvl7pPr marL="914400" algn="l" rtl="0" eaLnBrk="1" fontAlgn="base" hangingPunct="1">
              <a:spcBef>
                <a:spcPct val="0"/>
              </a:spcBef>
              <a:spcAft>
                <a:spcPct val="0"/>
              </a:spcAft>
              <a:defRPr sz="2800">
                <a:solidFill>
                  <a:schemeClr val="hlink"/>
                </a:solidFill>
                <a:latin typeface="Arial" charset="0"/>
              </a:defRPr>
            </a:lvl7pPr>
            <a:lvl8pPr marL="1371600" algn="l" rtl="0" eaLnBrk="1" fontAlgn="base" hangingPunct="1">
              <a:spcBef>
                <a:spcPct val="0"/>
              </a:spcBef>
              <a:spcAft>
                <a:spcPct val="0"/>
              </a:spcAft>
              <a:defRPr sz="2800">
                <a:solidFill>
                  <a:schemeClr val="hlink"/>
                </a:solidFill>
                <a:latin typeface="Arial" charset="0"/>
              </a:defRPr>
            </a:lvl8pPr>
            <a:lvl9pPr marL="1828800" algn="l" rtl="0" eaLnBrk="1" fontAlgn="base" hangingPunct="1">
              <a:spcBef>
                <a:spcPct val="0"/>
              </a:spcBef>
              <a:spcAft>
                <a:spcPct val="0"/>
              </a:spcAft>
              <a:defRPr sz="2800">
                <a:solidFill>
                  <a:schemeClr val="hlink"/>
                </a:solidFill>
                <a:latin typeface="Arial" charset="0"/>
              </a:defRPr>
            </a:lvl9pPr>
          </a:lstStyle>
          <a:p>
            <a:r>
              <a:rPr lang="en-US" sz="2400" kern="0" dirty="0" smtClean="0"/>
              <a:t>Return on Investment</a:t>
            </a:r>
            <a:endParaRPr lang="en-US" sz="2000" kern="0" dirty="0">
              <a:solidFill>
                <a:srgbClr val="00B0F0"/>
              </a:solidFill>
            </a:endParaRPr>
          </a:p>
        </p:txBody>
      </p:sp>
      <p:graphicFrame>
        <p:nvGraphicFramePr>
          <p:cNvPr id="6" name="Content Placeholder 3"/>
          <p:cNvGraphicFramePr>
            <a:graphicFrameLocks noGrp="1"/>
          </p:cNvGraphicFramePr>
          <p:nvPr>
            <p:ph sz="quarter" idx="4294967295"/>
            <p:extLst>
              <p:ext uri="{D42A27DB-BD31-4B8C-83A1-F6EECF244321}">
                <p14:modId xmlns:p14="http://schemas.microsoft.com/office/powerpoint/2010/main" val="3859283949"/>
              </p:ext>
            </p:extLst>
          </p:nvPr>
        </p:nvGraphicFramePr>
        <p:xfrm>
          <a:off x="281264" y="1126836"/>
          <a:ext cx="8427892" cy="5601080"/>
        </p:xfrm>
        <a:graphic>
          <a:graphicData uri="http://schemas.openxmlformats.org/drawingml/2006/table">
            <a:tbl>
              <a:tblPr firstRow="1" bandRow="1">
                <a:tableStyleId>{21E4AEA4-8DFA-4A89-87EB-49C32662AFE0}</a:tableStyleId>
              </a:tblPr>
              <a:tblGrid>
                <a:gridCol w="1057275">
                  <a:extLst>
                    <a:ext uri="{9D8B030D-6E8A-4147-A177-3AD203B41FA5}">
                      <a16:colId xmlns="" xmlns:a16="http://schemas.microsoft.com/office/drawing/2014/main" val="20000"/>
                    </a:ext>
                  </a:extLst>
                </a:gridCol>
                <a:gridCol w="1440873">
                  <a:extLst>
                    <a:ext uri="{9D8B030D-6E8A-4147-A177-3AD203B41FA5}">
                      <a16:colId xmlns="" xmlns:a16="http://schemas.microsoft.com/office/drawing/2014/main" val="20001"/>
                    </a:ext>
                  </a:extLst>
                </a:gridCol>
                <a:gridCol w="4516582">
                  <a:extLst>
                    <a:ext uri="{9D8B030D-6E8A-4147-A177-3AD203B41FA5}">
                      <a16:colId xmlns="" xmlns:a16="http://schemas.microsoft.com/office/drawing/2014/main" val="20002"/>
                    </a:ext>
                  </a:extLst>
                </a:gridCol>
                <a:gridCol w="1413162">
                  <a:extLst>
                    <a:ext uri="{9D8B030D-6E8A-4147-A177-3AD203B41FA5}">
                      <a16:colId xmlns="" xmlns:a16="http://schemas.microsoft.com/office/drawing/2014/main" val="20003"/>
                    </a:ext>
                  </a:extLst>
                </a:gridCol>
              </a:tblGrid>
              <a:tr h="575704">
                <a:tc>
                  <a:txBody>
                    <a:bodyPr/>
                    <a:lstStyle/>
                    <a:p>
                      <a:r>
                        <a:rPr lang="en-US" sz="1200" dirty="0" smtClean="0"/>
                        <a:t>C-Level</a:t>
                      </a:r>
                      <a:r>
                        <a:rPr lang="en-US" sz="1200" baseline="0" dirty="0" smtClean="0"/>
                        <a:t> Drivers</a:t>
                      </a:r>
                      <a:endParaRPr lang="en-US" sz="1200" dirty="0"/>
                    </a:p>
                  </a:txBody>
                  <a:tcPr/>
                </a:tc>
                <a:tc>
                  <a:txBody>
                    <a:bodyPr/>
                    <a:lstStyle/>
                    <a:p>
                      <a:r>
                        <a:rPr lang="en-US" sz="1200" dirty="0" smtClean="0"/>
                        <a:t>Initiatives</a:t>
                      </a:r>
                      <a:endParaRPr lang="en-US" sz="1200" dirty="0"/>
                    </a:p>
                  </a:txBody>
                  <a:tcPr/>
                </a:tc>
                <a:tc>
                  <a:txBody>
                    <a:bodyPr/>
                    <a:lstStyle/>
                    <a:p>
                      <a:r>
                        <a:rPr lang="en-US" sz="1200" dirty="0" smtClean="0"/>
                        <a:t>IHS Value Examples</a:t>
                      </a:r>
                      <a:endParaRPr lang="en-US" sz="1200" dirty="0"/>
                    </a:p>
                  </a:txBody>
                  <a:tcPr/>
                </a:tc>
                <a:tc>
                  <a:txBody>
                    <a:bodyPr/>
                    <a:lstStyle/>
                    <a:p>
                      <a:r>
                        <a:rPr lang="en-US" sz="1200" dirty="0" smtClean="0"/>
                        <a:t>Ranges</a:t>
                      </a:r>
                      <a:r>
                        <a:rPr lang="en-US" sz="1200" baseline="0" dirty="0" smtClean="0"/>
                        <a:t> of Customer Value</a:t>
                      </a:r>
                      <a:endParaRPr lang="en-US" sz="1200" dirty="0"/>
                    </a:p>
                  </a:txBody>
                  <a:tcPr/>
                </a:tc>
                <a:extLst>
                  <a:ext uri="{0D108BD9-81ED-4DB2-BD59-A6C34878D82A}">
                    <a16:rowId xmlns="" xmlns:a16="http://schemas.microsoft.com/office/drawing/2014/main" val="10000"/>
                  </a:ext>
                </a:extLst>
              </a:tr>
              <a:tr h="479753">
                <a:tc rowSpan="3">
                  <a:txBody>
                    <a:bodyPr/>
                    <a:lstStyle/>
                    <a:p>
                      <a:r>
                        <a:rPr lang="en-US" sz="1200" dirty="0" smtClean="0"/>
                        <a:t>Grow Revenue</a:t>
                      </a:r>
                      <a:endParaRPr lang="en-US" sz="1200" dirty="0"/>
                    </a:p>
                  </a:txBody>
                  <a:tcPr anchor="ctr"/>
                </a:tc>
                <a:tc>
                  <a:txBody>
                    <a:bodyPr/>
                    <a:lstStyle/>
                    <a:p>
                      <a:r>
                        <a:rPr lang="en-US" sz="1200" dirty="0" smtClean="0"/>
                        <a:t>Identify new markets</a:t>
                      </a:r>
                      <a:endParaRPr lang="en-US" sz="1200" dirty="0"/>
                    </a:p>
                  </a:txBody>
                  <a:tcPr/>
                </a:tc>
                <a:tc>
                  <a:txBody>
                    <a:bodyPr/>
                    <a:lstStyle/>
                    <a:p>
                      <a:pPr marL="176213" indent="-176213" algn="l" defTabSz="914400" rtl="0" eaLnBrk="1" latinLnBrk="0" hangingPunct="1">
                        <a:spcBef>
                          <a:spcPts val="0"/>
                        </a:spcBef>
                        <a:spcAft>
                          <a:spcPts val="600"/>
                        </a:spcAft>
                        <a:buFont typeface="Arial" panose="020B0604020202020204" pitchFamily="34" charset="0"/>
                        <a:buChar char="•"/>
                      </a:pPr>
                      <a:r>
                        <a:rPr lang="en-US" sz="1200" kern="1200" dirty="0" smtClean="0"/>
                        <a:t>New revenue opportunity identification</a:t>
                      </a:r>
                    </a:p>
                    <a:p>
                      <a:pPr marL="176213" indent="-176213" algn="l" defTabSz="914400" rtl="0" eaLnBrk="1" latinLnBrk="0" hangingPunct="1">
                        <a:spcBef>
                          <a:spcPts val="0"/>
                        </a:spcBef>
                        <a:spcAft>
                          <a:spcPts val="600"/>
                        </a:spcAft>
                        <a:buFont typeface="Arial" panose="020B0604020202020204" pitchFamily="34" charset="0"/>
                        <a:buChar char="•"/>
                      </a:pPr>
                      <a:r>
                        <a:rPr lang="en-US" sz="1200" kern="1200" dirty="0" smtClean="0"/>
                        <a:t>5% to 10% increase in intellectual property royalties</a:t>
                      </a:r>
                      <a:endParaRPr lang="en-US" sz="1200" kern="1200" dirty="0">
                        <a:solidFill>
                          <a:schemeClr val="dk1"/>
                        </a:solidFill>
                        <a:latin typeface="+mn-lt"/>
                        <a:ea typeface="+mn-ea"/>
                        <a:cs typeface="+mn-cs"/>
                      </a:endParaRPr>
                    </a:p>
                  </a:txBody>
                  <a:tcPr/>
                </a:tc>
                <a:tc>
                  <a:txBody>
                    <a:bodyPr/>
                    <a:lstStyle/>
                    <a:p>
                      <a:r>
                        <a:rPr lang="en-US" sz="1200" dirty="0" smtClean="0"/>
                        <a:t>$1M - $100M</a:t>
                      </a:r>
                      <a:endParaRPr lang="en-US" sz="1200" dirty="0"/>
                    </a:p>
                  </a:txBody>
                  <a:tcPr/>
                </a:tc>
                <a:extLst>
                  <a:ext uri="{0D108BD9-81ED-4DB2-BD59-A6C34878D82A}">
                    <a16:rowId xmlns="" xmlns:a16="http://schemas.microsoft.com/office/drawing/2014/main" val="10001"/>
                  </a:ext>
                </a:extLst>
              </a:tr>
              <a:tr h="479753">
                <a:tc vMerge="1">
                  <a:txBody>
                    <a:bodyPr/>
                    <a:lstStyle/>
                    <a:p>
                      <a:endParaRPr lang="en-US" sz="1200" dirty="0"/>
                    </a:p>
                  </a:txBody>
                  <a:tcPr/>
                </a:tc>
                <a:tc>
                  <a:txBody>
                    <a:bodyPr/>
                    <a:lstStyle/>
                    <a:p>
                      <a:r>
                        <a:rPr lang="en-US" sz="1200" dirty="0" smtClean="0"/>
                        <a:t>Better</a:t>
                      </a:r>
                      <a:r>
                        <a:rPr lang="en-US" sz="1200" baseline="0" dirty="0" smtClean="0"/>
                        <a:t> ideas</a:t>
                      </a:r>
                      <a:endParaRPr lang="en-US" sz="1200" dirty="0"/>
                    </a:p>
                  </a:txBody>
                  <a:tcPr/>
                </a:tc>
                <a:tc>
                  <a:txBody>
                    <a:bodyPr/>
                    <a:lstStyle/>
                    <a:p>
                      <a:pPr marL="176213" indent="-176213" algn="l" defTabSz="914400" rtl="0" eaLnBrk="1" latinLnBrk="0" hangingPunct="1">
                        <a:spcBef>
                          <a:spcPts val="0"/>
                        </a:spcBef>
                        <a:spcAft>
                          <a:spcPts val="600"/>
                        </a:spcAft>
                        <a:buFont typeface="Arial" panose="020B0604020202020204" pitchFamily="34" charset="0"/>
                        <a:buChar char="•"/>
                      </a:pPr>
                      <a:r>
                        <a:rPr lang="en-US" sz="1200" kern="1200" dirty="0" smtClean="0"/>
                        <a:t>Deliver more competitively-differentiated solutions </a:t>
                      </a:r>
                    </a:p>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70% improvement in ideation time</a:t>
                      </a:r>
                      <a:endParaRPr lang="en-US" sz="1200" kern="1200" dirty="0" smtClean="0">
                        <a:solidFill>
                          <a:schemeClr val="dk1"/>
                        </a:solidFill>
                        <a:latin typeface="+mn-lt"/>
                        <a:ea typeface="+mn-ea"/>
                        <a:cs typeface="+mn-cs"/>
                      </a:endParaRPr>
                    </a:p>
                  </a:txBody>
                  <a:tcPr/>
                </a:tc>
                <a:tc>
                  <a:txBody>
                    <a:bodyPr/>
                    <a:lstStyle/>
                    <a:p>
                      <a:r>
                        <a:rPr lang="en-US" sz="1200" dirty="0" smtClean="0"/>
                        <a:t>$1M</a:t>
                      </a:r>
                      <a:r>
                        <a:rPr lang="en-US" sz="1200" baseline="0" dirty="0" smtClean="0"/>
                        <a:t> - $100M</a:t>
                      </a:r>
                      <a:endParaRPr lang="en-US" sz="1200" dirty="0"/>
                    </a:p>
                  </a:txBody>
                  <a:tcPr/>
                </a:tc>
                <a:extLst>
                  <a:ext uri="{0D108BD9-81ED-4DB2-BD59-A6C34878D82A}">
                    <a16:rowId xmlns="" xmlns:a16="http://schemas.microsoft.com/office/drawing/2014/main" val="10002"/>
                  </a:ext>
                </a:extLst>
              </a:tr>
              <a:tr h="411217">
                <a:tc vMerge="1">
                  <a:txBody>
                    <a:bodyPr/>
                    <a:lstStyle/>
                    <a:p>
                      <a:endParaRPr lang="en-US" sz="1200" dirty="0"/>
                    </a:p>
                  </a:txBody>
                  <a:tcPr/>
                </a:tc>
                <a:tc>
                  <a:txBody>
                    <a:bodyPr/>
                    <a:lstStyle/>
                    <a:p>
                      <a:r>
                        <a:rPr lang="en-US" sz="1200" dirty="0" smtClean="0"/>
                        <a:t>Faster time-to-market</a:t>
                      </a:r>
                      <a:endParaRPr lang="en-US" sz="1200" dirty="0"/>
                    </a:p>
                  </a:txBody>
                  <a:tcPr/>
                </a:tc>
                <a:tc>
                  <a:txBody>
                    <a:bodyPr/>
                    <a:lstStyle/>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2.5 to 4 month acceleration of time-to-market with new products</a:t>
                      </a:r>
                      <a:endParaRPr lang="en-US" sz="1200" kern="1200" dirty="0" smtClean="0">
                        <a:solidFill>
                          <a:schemeClr val="dk1"/>
                        </a:solidFill>
                        <a:latin typeface="+mn-lt"/>
                        <a:ea typeface="+mn-ea"/>
                        <a:cs typeface="+mn-cs"/>
                      </a:endParaRPr>
                    </a:p>
                  </a:txBody>
                  <a:tcPr/>
                </a:tc>
                <a:tc>
                  <a:txBody>
                    <a:bodyPr/>
                    <a:lstStyle/>
                    <a:p>
                      <a:r>
                        <a:rPr lang="en-US" sz="1200" dirty="0" smtClean="0"/>
                        <a:t>$500K</a:t>
                      </a:r>
                      <a:r>
                        <a:rPr lang="en-US" sz="1200" baseline="0" dirty="0" smtClean="0"/>
                        <a:t> - $5M</a:t>
                      </a:r>
                      <a:endParaRPr lang="en-US" sz="1200" dirty="0"/>
                    </a:p>
                  </a:txBody>
                  <a:tcPr/>
                </a:tc>
                <a:extLst>
                  <a:ext uri="{0D108BD9-81ED-4DB2-BD59-A6C34878D82A}">
                    <a16:rowId xmlns="" xmlns:a16="http://schemas.microsoft.com/office/drawing/2014/main" val="10003"/>
                  </a:ext>
                </a:extLst>
              </a:tr>
              <a:tr h="808727">
                <a:tc rowSpan="3">
                  <a:txBody>
                    <a:bodyPr/>
                    <a:lstStyle/>
                    <a:p>
                      <a:r>
                        <a:rPr lang="en-US" sz="1200" dirty="0" smtClean="0"/>
                        <a:t>Increase Profitability</a:t>
                      </a:r>
                      <a:endParaRPr lang="en-US" sz="1200" dirty="0"/>
                    </a:p>
                  </a:txBody>
                  <a:tcPr anchor="ctr"/>
                </a:tc>
                <a:tc>
                  <a:txBody>
                    <a:bodyPr/>
                    <a:lstStyle/>
                    <a:p>
                      <a:r>
                        <a:rPr lang="en-US" sz="1200" dirty="0" smtClean="0"/>
                        <a:t>Improve</a:t>
                      </a:r>
                      <a:r>
                        <a:rPr lang="en-US" sz="1200" baseline="0" dirty="0" smtClean="0"/>
                        <a:t> engineering productivity</a:t>
                      </a:r>
                      <a:endParaRPr lang="en-US" sz="1200" dirty="0"/>
                    </a:p>
                  </a:txBody>
                  <a:tcPr/>
                </a:tc>
                <a:tc>
                  <a:txBody>
                    <a:bodyPr/>
                    <a:lstStyle/>
                    <a:p>
                      <a:pPr marL="176213" indent="-176213">
                        <a:spcBef>
                          <a:spcPts val="0"/>
                        </a:spcBef>
                        <a:spcAft>
                          <a:spcPts val="600"/>
                        </a:spcAft>
                        <a:buFont typeface="Arial" panose="020B0604020202020204" pitchFamily="34" charset="0"/>
                        <a:buChar char="•"/>
                      </a:pPr>
                      <a:r>
                        <a:rPr lang="en-US" sz="1200" dirty="0" smtClean="0"/>
                        <a:t>30% reduction in engineering time spent locating relevant technical knowledge</a:t>
                      </a:r>
                    </a:p>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t>50% reduction of time spent recreating work already done</a:t>
                      </a:r>
                      <a:endParaRPr lang="en-US" sz="1200" dirty="0"/>
                    </a:p>
                  </a:txBody>
                  <a:tcPr/>
                </a:tc>
                <a:tc>
                  <a:txBody>
                    <a:bodyPr/>
                    <a:lstStyle/>
                    <a:p>
                      <a:r>
                        <a:rPr lang="en-US" sz="1200" dirty="0" smtClean="0"/>
                        <a:t>$500K</a:t>
                      </a:r>
                      <a:r>
                        <a:rPr lang="en-US" sz="1200" baseline="0" dirty="0" smtClean="0"/>
                        <a:t> - $2.5M</a:t>
                      </a:r>
                      <a:endParaRPr lang="en-US" sz="1200" dirty="0"/>
                    </a:p>
                  </a:txBody>
                  <a:tcPr/>
                </a:tc>
                <a:extLst>
                  <a:ext uri="{0D108BD9-81ED-4DB2-BD59-A6C34878D82A}">
                    <a16:rowId xmlns="" xmlns:a16="http://schemas.microsoft.com/office/drawing/2014/main" val="10004"/>
                  </a:ext>
                </a:extLst>
              </a:tr>
              <a:tr h="644240">
                <a:tc vMerge="1">
                  <a:txBody>
                    <a:bodyPr/>
                    <a:lstStyle/>
                    <a:p>
                      <a:endParaRPr lang="en-US" sz="1200" dirty="0"/>
                    </a:p>
                  </a:txBody>
                  <a:tcPr anchor="ctr"/>
                </a:tc>
                <a:tc>
                  <a:txBody>
                    <a:bodyPr/>
                    <a:lstStyle/>
                    <a:p>
                      <a:r>
                        <a:rPr lang="en-US" sz="1200" dirty="0" smtClean="0"/>
                        <a:t>Increase</a:t>
                      </a:r>
                      <a:r>
                        <a:rPr lang="en-US" sz="1200" baseline="0" dirty="0" smtClean="0"/>
                        <a:t> quality</a:t>
                      </a:r>
                      <a:endParaRPr lang="en-US" sz="1200" dirty="0"/>
                    </a:p>
                  </a:txBody>
                  <a:tcPr/>
                </a:tc>
                <a:tc>
                  <a:txBody>
                    <a:bodyPr/>
                    <a:lstStyle/>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1% to 5% improvement in manufacturing yield</a:t>
                      </a:r>
                    </a:p>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2X to 5X reduction in product/process defects and failures</a:t>
                      </a:r>
                      <a:endParaRPr lang="en-US" sz="1200" kern="1200" dirty="0" smtClean="0">
                        <a:solidFill>
                          <a:schemeClr val="dk1"/>
                        </a:solidFill>
                        <a:latin typeface="+mn-lt"/>
                        <a:ea typeface="+mn-ea"/>
                        <a:cs typeface="+mn-cs"/>
                      </a:endParaRPr>
                    </a:p>
                  </a:txBody>
                  <a:tcPr/>
                </a:tc>
                <a:tc>
                  <a:txBody>
                    <a:bodyPr/>
                    <a:lstStyle/>
                    <a:p>
                      <a:r>
                        <a:rPr lang="en-US" sz="1200" dirty="0" smtClean="0"/>
                        <a:t>$500K</a:t>
                      </a:r>
                      <a:r>
                        <a:rPr lang="en-US" sz="1200" baseline="0" dirty="0" smtClean="0"/>
                        <a:t> - $5M</a:t>
                      </a:r>
                      <a:endParaRPr lang="en-US" sz="1200" dirty="0"/>
                    </a:p>
                  </a:txBody>
                  <a:tcPr/>
                </a:tc>
                <a:extLst>
                  <a:ext uri="{0D108BD9-81ED-4DB2-BD59-A6C34878D82A}">
                    <a16:rowId xmlns="" xmlns:a16="http://schemas.microsoft.com/office/drawing/2014/main" val="10005"/>
                  </a:ext>
                </a:extLst>
              </a:tr>
              <a:tr h="575704">
                <a:tc vMerge="1">
                  <a:txBody>
                    <a:bodyPr/>
                    <a:lstStyle/>
                    <a:p>
                      <a:endParaRPr lang="en-US" sz="1200" dirty="0"/>
                    </a:p>
                  </a:txBody>
                  <a:tcPr anchor="ctr"/>
                </a:tc>
                <a:tc>
                  <a:txBody>
                    <a:bodyPr/>
                    <a:lstStyle/>
                    <a:p>
                      <a:r>
                        <a:rPr lang="en-US" sz="1200" dirty="0" smtClean="0"/>
                        <a:t>Reduce</a:t>
                      </a:r>
                      <a:r>
                        <a:rPr lang="en-US" sz="1200" baseline="0" dirty="0" smtClean="0"/>
                        <a:t> product cost</a:t>
                      </a:r>
                      <a:endParaRPr lang="en-US" sz="1200" dirty="0"/>
                    </a:p>
                  </a:txBody>
                  <a:tcPr/>
                </a:tc>
                <a:tc>
                  <a:txBody>
                    <a:bodyPr/>
                    <a:lstStyle/>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5% to 10% reduction in manufacturing costs, including materials savings, energy savings, and process improvements</a:t>
                      </a:r>
                      <a:endParaRPr lang="en-US" sz="1200" kern="1200" dirty="0" smtClean="0">
                        <a:solidFill>
                          <a:schemeClr val="dk1"/>
                        </a:solidFill>
                        <a:latin typeface="+mn-lt"/>
                        <a:ea typeface="+mn-ea"/>
                        <a:cs typeface="+mn-cs"/>
                      </a:endParaRPr>
                    </a:p>
                  </a:txBody>
                  <a:tcPr/>
                </a:tc>
                <a:tc>
                  <a:txBody>
                    <a:bodyPr/>
                    <a:lstStyle/>
                    <a:p>
                      <a:r>
                        <a:rPr lang="en-US" sz="1200" dirty="0" smtClean="0"/>
                        <a:t>$500K - $5M</a:t>
                      </a:r>
                      <a:endParaRPr lang="en-US" sz="1200" dirty="0"/>
                    </a:p>
                  </a:txBody>
                  <a:tcPr/>
                </a:tc>
                <a:extLst>
                  <a:ext uri="{0D108BD9-81ED-4DB2-BD59-A6C34878D82A}">
                    <a16:rowId xmlns="" xmlns:a16="http://schemas.microsoft.com/office/drawing/2014/main" val="10006"/>
                  </a:ext>
                </a:extLst>
              </a:tr>
              <a:tr h="808727">
                <a:tc>
                  <a:txBody>
                    <a:bodyPr/>
                    <a:lstStyle/>
                    <a:p>
                      <a:r>
                        <a:rPr lang="en-US" sz="1200" dirty="0" smtClean="0"/>
                        <a:t>Minimize Risk</a:t>
                      </a:r>
                      <a:endParaRPr lang="en-US" sz="1200" dirty="0"/>
                    </a:p>
                  </a:txBody>
                  <a:tcPr/>
                </a:tc>
                <a:tc>
                  <a:txBody>
                    <a:bodyPr/>
                    <a:lstStyle/>
                    <a:p>
                      <a:r>
                        <a:rPr lang="en-US" sz="1200" dirty="0" smtClean="0"/>
                        <a:t>Ensure compliance with standards and regulations</a:t>
                      </a:r>
                      <a:endParaRPr lang="en-US" sz="1200" dirty="0"/>
                    </a:p>
                  </a:txBody>
                  <a:tcPr/>
                </a:tc>
                <a:tc>
                  <a:txBody>
                    <a:bodyPr/>
                    <a:lstStyle/>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Reduce regulatory non-compliance fines ($50,000/incident)</a:t>
                      </a:r>
                    </a:p>
                    <a:p>
                      <a:pPr marL="176213" marR="0" indent="-1762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t>Minimize recalls / litigation ($250,000-500,000+ / incident)</a:t>
                      </a:r>
                      <a:endParaRPr lang="en-US" sz="1200" kern="1200" dirty="0" smtClean="0">
                        <a:solidFill>
                          <a:schemeClr val="dk1"/>
                        </a:solidFill>
                        <a:latin typeface="+mn-lt"/>
                        <a:ea typeface="+mn-ea"/>
                        <a:cs typeface="+mn-cs"/>
                      </a:endParaRPr>
                    </a:p>
                  </a:txBody>
                  <a:tcPr/>
                </a:tc>
                <a:tc>
                  <a:txBody>
                    <a:bodyPr/>
                    <a:lstStyle/>
                    <a:p>
                      <a:r>
                        <a:rPr lang="en-US" sz="1200" dirty="0" smtClean="0"/>
                        <a:t>$250K - $2.5M</a:t>
                      </a:r>
                      <a:endParaRPr lang="en-US" sz="1200" dirty="0"/>
                    </a:p>
                  </a:txBody>
                  <a:tcPr/>
                </a:tc>
                <a:extLst>
                  <a:ext uri="{0D108BD9-81ED-4DB2-BD59-A6C34878D82A}">
                    <a16:rowId xmlns="" xmlns:a16="http://schemas.microsoft.com/office/drawing/2014/main" val="10007"/>
                  </a:ext>
                </a:extLst>
              </a:tr>
              <a:tr h="282320">
                <a:tc>
                  <a:txBody>
                    <a:bodyPr/>
                    <a:lstStyle/>
                    <a:p>
                      <a:endParaRPr lang="en-US" sz="1200" dirty="0"/>
                    </a:p>
                  </a:txBody>
                  <a:tcPr/>
                </a:tc>
                <a:tc>
                  <a:txBody>
                    <a:bodyPr/>
                    <a:lstStyle/>
                    <a:p>
                      <a:endParaRPr lang="en-US" sz="1200" dirty="0"/>
                    </a:p>
                  </a:txBody>
                  <a:tcPr/>
                </a:tc>
                <a:tc>
                  <a:txBody>
                    <a:bodyPr/>
                    <a:lstStyle/>
                    <a:p>
                      <a:pPr algn="r"/>
                      <a:r>
                        <a:rPr lang="en-US" sz="1200" dirty="0" smtClean="0"/>
                        <a:t>Total</a:t>
                      </a:r>
                      <a:endParaRPr lang="en-US" sz="1200" dirty="0"/>
                    </a:p>
                  </a:txBody>
                  <a:tcPr/>
                </a:tc>
                <a:tc>
                  <a:txBody>
                    <a:bodyPr/>
                    <a:lstStyle/>
                    <a:p>
                      <a:r>
                        <a:rPr lang="en-US" sz="1200" dirty="0" smtClean="0"/>
                        <a:t>$4M - $220M</a:t>
                      </a:r>
                      <a:endParaRPr lang="en-US" sz="1200"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694033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irwaysnews.com/blog/wp-content/uploads/2015/01/2006-08_A380_first_flight_with_EA_engines_.jpg.jpg">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 y="838205"/>
            <a:ext cx="9144001" cy="51625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81609" y="2895605"/>
            <a:ext cx="3737327" cy="662603"/>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lang="en-US" sz="1600" b="1" dirty="0" err="1">
              <a:solidFill>
                <a:schemeClr val="tx1"/>
              </a:solidFill>
            </a:endParaRPr>
          </a:p>
        </p:txBody>
      </p:sp>
      <p:sp>
        <p:nvSpPr>
          <p:cNvPr id="14" name="TextBox 13"/>
          <p:cNvSpPr txBox="1"/>
          <p:nvPr/>
        </p:nvSpPr>
        <p:spPr>
          <a:xfrm>
            <a:off x="5330481" y="3017975"/>
            <a:ext cx="3737327" cy="646331"/>
          </a:xfrm>
          <a:prstGeom prst="rect">
            <a:avLst/>
          </a:prstGeom>
          <a:noFill/>
        </p:spPr>
        <p:txBody>
          <a:bodyPr wrap="square" rtlCol="0" anchor="ctr">
            <a:spAutoFit/>
          </a:bodyPr>
          <a:lstStyle/>
          <a:p>
            <a:r>
              <a:rPr lang="en-US" sz="1200" b="1" dirty="0">
                <a:solidFill>
                  <a:schemeClr val="bg1"/>
                </a:solidFill>
              </a:rPr>
              <a:t>                  Reduction in research time </a:t>
            </a:r>
            <a:br>
              <a:rPr lang="en-US" sz="1200" b="1" dirty="0">
                <a:solidFill>
                  <a:schemeClr val="bg1"/>
                </a:solidFill>
              </a:rPr>
            </a:br>
            <a:r>
              <a:rPr lang="en-US" sz="1200" b="1" dirty="0">
                <a:solidFill>
                  <a:schemeClr val="bg1"/>
                </a:solidFill>
              </a:rPr>
              <a:t>                  at Airbus Space and Defense</a:t>
            </a:r>
            <a:br>
              <a:rPr lang="en-US" sz="1200" b="1" dirty="0">
                <a:solidFill>
                  <a:schemeClr val="bg1"/>
                </a:solidFill>
              </a:rPr>
            </a:br>
            <a:endParaRPr lang="en-US" sz="1200" b="1" dirty="0">
              <a:solidFill>
                <a:schemeClr val="bg1"/>
              </a:solidFill>
            </a:endParaRPr>
          </a:p>
        </p:txBody>
      </p:sp>
      <p:sp>
        <p:nvSpPr>
          <p:cNvPr id="15" name="Rectangle 14"/>
          <p:cNvSpPr/>
          <p:nvPr/>
        </p:nvSpPr>
        <p:spPr>
          <a:xfrm>
            <a:off x="5181609" y="4495802"/>
            <a:ext cx="3737327" cy="846386"/>
          </a:xfrm>
          <a:prstGeom prst="rect">
            <a:avLst/>
          </a:prstGeom>
          <a:solidFill>
            <a:srgbClr val="000000">
              <a:alpha val="76000"/>
            </a:srgbClr>
          </a:solidFill>
        </p:spPr>
        <p:txBody>
          <a:bodyPr wrap="square">
            <a:spAutoFit/>
          </a:bodyPr>
          <a:lstStyle/>
          <a:p>
            <a:pPr fontAlgn="t"/>
            <a:r>
              <a:rPr lang="en-US" sz="1400" b="1" dirty="0">
                <a:solidFill>
                  <a:schemeClr val="bg1"/>
                </a:solidFill>
              </a:rPr>
              <a:t>Locate, identify, &amp; evaluate research from a wide variety of information sources</a:t>
            </a:r>
            <a:r>
              <a:rPr lang="en-US" sz="1400" dirty="0">
                <a:solidFill>
                  <a:schemeClr val="bg1"/>
                </a:solidFill>
              </a:rPr>
              <a:t/>
            </a:r>
            <a:br>
              <a:rPr lang="en-US" sz="1400" dirty="0">
                <a:solidFill>
                  <a:schemeClr val="bg1"/>
                </a:solidFill>
              </a:rPr>
            </a:br>
            <a:endParaRPr lang="en-US" sz="700" b="1" i="1" dirty="0">
              <a:solidFill>
                <a:schemeClr val="bg1"/>
              </a:solidFill>
            </a:endParaRPr>
          </a:p>
        </p:txBody>
      </p:sp>
      <p:sp>
        <p:nvSpPr>
          <p:cNvPr id="4" name="Rectangle 3"/>
          <p:cNvSpPr/>
          <p:nvPr/>
        </p:nvSpPr>
        <p:spPr>
          <a:xfrm>
            <a:off x="5181607" y="3657602"/>
            <a:ext cx="3737327" cy="738664"/>
          </a:xfrm>
          <a:prstGeom prst="rect">
            <a:avLst/>
          </a:prstGeom>
          <a:solidFill>
            <a:srgbClr val="000000">
              <a:alpha val="70000"/>
            </a:srgbClr>
          </a:solidFill>
        </p:spPr>
        <p:txBody>
          <a:bodyPr wrap="square">
            <a:spAutoFit/>
          </a:bodyPr>
          <a:lstStyle/>
          <a:p>
            <a:r>
              <a:rPr lang="en-US" sz="1400" b="1" dirty="0">
                <a:solidFill>
                  <a:schemeClr val="bg1"/>
                </a:solidFill>
              </a:rPr>
              <a:t>Fully understand the company’s current intellectual assets to avoid duplicate effort</a:t>
            </a:r>
            <a:endParaRPr lang="en-US" sz="700" b="1" i="1" dirty="0">
              <a:solidFill>
                <a:schemeClr val="bg1"/>
              </a:solidFill>
            </a:endParaRPr>
          </a:p>
        </p:txBody>
      </p:sp>
      <p:sp>
        <p:nvSpPr>
          <p:cNvPr id="6" name="Rectangle 5"/>
          <p:cNvSpPr/>
          <p:nvPr/>
        </p:nvSpPr>
        <p:spPr>
          <a:xfrm>
            <a:off x="5181607" y="5402742"/>
            <a:ext cx="3737327" cy="523220"/>
          </a:xfrm>
          <a:prstGeom prst="rect">
            <a:avLst/>
          </a:prstGeom>
          <a:solidFill>
            <a:srgbClr val="000000">
              <a:alpha val="70000"/>
            </a:srgbClr>
          </a:solidFill>
        </p:spPr>
        <p:txBody>
          <a:bodyPr wrap="square">
            <a:spAutoFit/>
          </a:bodyPr>
          <a:lstStyle/>
          <a:p>
            <a:r>
              <a:rPr lang="en-US" sz="1400" b="1" dirty="0">
                <a:solidFill>
                  <a:schemeClr val="bg1"/>
                </a:solidFill>
              </a:rPr>
              <a:t>Researchers can readily access terabytes of internal knowledge </a:t>
            </a:r>
          </a:p>
        </p:txBody>
      </p:sp>
      <p:pic>
        <p:nvPicPr>
          <p:cNvPr id="25" name="Picture 2" descr="http://www.airbus.com/fileadmin/backstage/images_including_headers/facebook_illustrations/300x300_Airbus_log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4149" y="4981623"/>
            <a:ext cx="2072720" cy="15545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0800000">
            <a:off x="308079" y="922867"/>
            <a:ext cx="4797324" cy="3115732"/>
          </a:xfrm>
          <a:prstGeom prst="rect">
            <a:avLst/>
          </a:prstGeom>
          <a:ln/>
          <a:extLst/>
        </p:spPr>
        <p:style>
          <a:lnRef idx="1">
            <a:schemeClr val="accent1"/>
          </a:lnRef>
          <a:fillRef idx="2">
            <a:schemeClr val="accent1"/>
          </a:fillRef>
          <a:effectRef idx="1">
            <a:schemeClr val="accent1"/>
          </a:effectRef>
          <a:fontRef idx="minor">
            <a:schemeClr val="dk1"/>
          </a:fontRef>
        </p:style>
      </p:pic>
      <p:sp>
        <p:nvSpPr>
          <p:cNvPr id="24" name="TextBox 23"/>
          <p:cNvSpPr txBox="1"/>
          <p:nvPr/>
        </p:nvSpPr>
        <p:spPr>
          <a:xfrm>
            <a:off x="223440" y="685806"/>
            <a:ext cx="609600" cy="1323439"/>
          </a:xfrm>
          <a:prstGeom prst="rect">
            <a:avLst/>
          </a:prstGeom>
          <a:noFill/>
        </p:spPr>
        <p:txBody>
          <a:bodyPr wrap="square" rtlCol="0">
            <a:spAutoFit/>
          </a:bodyPr>
          <a:lstStyle/>
          <a:p>
            <a:r>
              <a:rPr lang="en-US" sz="8000" b="1" dirty="0">
                <a:solidFill>
                  <a:schemeClr val="bg1"/>
                </a:solidFill>
                <a:latin typeface="Times New Roman"/>
                <a:cs typeface="Times New Roman"/>
              </a:rPr>
              <a:t>“</a:t>
            </a:r>
            <a:endParaRPr lang="en-US" sz="8000" b="1" dirty="0">
              <a:latin typeface="Times New Roman"/>
              <a:cs typeface="Times New Roman"/>
            </a:endParaRPr>
          </a:p>
        </p:txBody>
      </p:sp>
      <p:sp>
        <p:nvSpPr>
          <p:cNvPr id="28" name="TextBox 27"/>
          <p:cNvSpPr txBox="1"/>
          <p:nvPr/>
        </p:nvSpPr>
        <p:spPr>
          <a:xfrm rot="10800000">
            <a:off x="4593252" y="2121881"/>
            <a:ext cx="609600" cy="1323439"/>
          </a:xfrm>
          <a:prstGeom prst="rect">
            <a:avLst/>
          </a:prstGeom>
          <a:noFill/>
        </p:spPr>
        <p:txBody>
          <a:bodyPr wrap="square" rtlCol="0">
            <a:spAutoFit/>
          </a:bodyPr>
          <a:lstStyle/>
          <a:p>
            <a:r>
              <a:rPr lang="en-US" sz="8000" b="1" dirty="0">
                <a:solidFill>
                  <a:schemeClr val="bg1"/>
                </a:solidFill>
                <a:latin typeface="Times New Roman"/>
                <a:cs typeface="Times New Roman"/>
              </a:rPr>
              <a:t>“</a:t>
            </a:r>
            <a:endParaRPr lang="en-US" sz="8000" b="1" dirty="0">
              <a:latin typeface="Times New Roman"/>
              <a:cs typeface="Times New Roman"/>
            </a:endParaRPr>
          </a:p>
        </p:txBody>
      </p:sp>
      <p:pic>
        <p:nvPicPr>
          <p:cNvPr id="614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53000" y="2759673"/>
            <a:ext cx="1447800" cy="112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9"/>
          <p:cNvSpPr>
            <a:spLocks noChangeArrowheads="1"/>
          </p:cNvSpPr>
          <p:nvPr/>
        </p:nvSpPr>
        <p:spPr bwMode="auto">
          <a:xfrm>
            <a:off x="833041" y="1049196"/>
            <a:ext cx="3687539" cy="288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sz="2000" b="1">
                <a:solidFill>
                  <a:srgbClr val="C0DFFF"/>
                </a:solidFill>
                <a:latin typeface="Arial" charset="0"/>
                <a:ea typeface="ＭＳ Ｐゴシック" pitchFamily="34" charset="-128"/>
              </a:defRPr>
            </a:lvl1pPr>
            <a:lvl2pPr marL="742950" indent="-285750">
              <a:defRPr sz="2000" b="1">
                <a:solidFill>
                  <a:srgbClr val="C0DFFF"/>
                </a:solidFill>
                <a:latin typeface="Arial" charset="0"/>
                <a:ea typeface="ＭＳ Ｐゴシック" pitchFamily="34" charset="-128"/>
              </a:defRPr>
            </a:lvl2pPr>
            <a:lvl3pPr marL="1143000" indent="-228600">
              <a:defRPr sz="2000" b="1">
                <a:solidFill>
                  <a:srgbClr val="C0DFFF"/>
                </a:solidFill>
                <a:latin typeface="Arial" charset="0"/>
                <a:ea typeface="ＭＳ Ｐゴシック" pitchFamily="34" charset="-128"/>
              </a:defRPr>
            </a:lvl3pPr>
            <a:lvl4pPr marL="1144588" indent="-119063">
              <a:defRPr sz="2000" b="1">
                <a:solidFill>
                  <a:srgbClr val="C0DFFF"/>
                </a:solidFill>
                <a:latin typeface="Arial" charset="0"/>
                <a:ea typeface="ＭＳ Ｐゴシック" pitchFamily="34" charset="-128"/>
              </a:defRPr>
            </a:lvl4pPr>
            <a:lvl5pPr marL="2057400" indent="-228600">
              <a:defRPr sz="2000" b="1">
                <a:solidFill>
                  <a:srgbClr val="C0DFFF"/>
                </a:solidFill>
                <a:latin typeface="Arial" charset="0"/>
                <a:ea typeface="ＭＳ Ｐゴシック" pitchFamily="34" charset="-128"/>
              </a:defRPr>
            </a:lvl5pPr>
            <a:lvl6pPr marL="2514600" indent="-228600" algn="ctr" eaLnBrk="0" fontAlgn="base" hangingPunct="0">
              <a:spcBef>
                <a:spcPct val="0"/>
              </a:spcBef>
              <a:spcAft>
                <a:spcPct val="0"/>
              </a:spcAft>
              <a:buClr>
                <a:srgbClr val="00337D"/>
              </a:buClr>
              <a:buFont typeface="Symbol" pitchFamily="18" charset="2"/>
              <a:defRPr sz="2000" b="1">
                <a:solidFill>
                  <a:srgbClr val="C0DFFF"/>
                </a:solidFill>
                <a:latin typeface="Arial" charset="0"/>
                <a:ea typeface="ＭＳ Ｐゴシック" pitchFamily="34" charset="-128"/>
              </a:defRPr>
            </a:lvl6pPr>
            <a:lvl7pPr marL="2971800" indent="-228600" algn="ctr" eaLnBrk="0" fontAlgn="base" hangingPunct="0">
              <a:spcBef>
                <a:spcPct val="0"/>
              </a:spcBef>
              <a:spcAft>
                <a:spcPct val="0"/>
              </a:spcAft>
              <a:buClr>
                <a:srgbClr val="00337D"/>
              </a:buClr>
              <a:buFont typeface="Symbol" pitchFamily="18" charset="2"/>
              <a:defRPr sz="2000" b="1">
                <a:solidFill>
                  <a:srgbClr val="C0DFFF"/>
                </a:solidFill>
                <a:latin typeface="Arial" charset="0"/>
                <a:ea typeface="ＭＳ Ｐゴシック" pitchFamily="34" charset="-128"/>
              </a:defRPr>
            </a:lvl7pPr>
            <a:lvl8pPr marL="3429000" indent="-228600" algn="ctr" eaLnBrk="0" fontAlgn="base" hangingPunct="0">
              <a:spcBef>
                <a:spcPct val="0"/>
              </a:spcBef>
              <a:spcAft>
                <a:spcPct val="0"/>
              </a:spcAft>
              <a:buClr>
                <a:srgbClr val="00337D"/>
              </a:buClr>
              <a:buFont typeface="Symbol" pitchFamily="18" charset="2"/>
              <a:defRPr sz="2000" b="1">
                <a:solidFill>
                  <a:srgbClr val="C0DFFF"/>
                </a:solidFill>
                <a:latin typeface="Arial" charset="0"/>
                <a:ea typeface="ＭＳ Ｐゴシック" pitchFamily="34" charset="-128"/>
              </a:defRPr>
            </a:lvl8pPr>
            <a:lvl9pPr marL="3886200" indent="-228600" algn="ctr" eaLnBrk="0" fontAlgn="base" hangingPunct="0">
              <a:spcBef>
                <a:spcPct val="0"/>
              </a:spcBef>
              <a:spcAft>
                <a:spcPct val="0"/>
              </a:spcAft>
              <a:buClr>
                <a:srgbClr val="00337D"/>
              </a:buClr>
              <a:buFont typeface="Symbol" pitchFamily="18" charset="2"/>
              <a:defRPr sz="2000" b="1">
                <a:solidFill>
                  <a:srgbClr val="C0DFFF"/>
                </a:solidFill>
                <a:latin typeface="Arial" charset="0"/>
                <a:ea typeface="ＭＳ Ｐゴシック" pitchFamily="34" charset="-128"/>
              </a:defRPr>
            </a:lvl9pPr>
          </a:lstStyle>
          <a:p>
            <a:pPr algn="r"/>
            <a:r>
              <a:rPr lang="en-US" sz="1800" dirty="0">
                <a:solidFill>
                  <a:schemeClr val="bg1">
                    <a:lumMod val="95000"/>
                  </a:schemeClr>
                </a:solidFill>
                <a:latin typeface="+mn-lt"/>
                <a:ea typeface="+mn-ea"/>
              </a:rPr>
              <a:t>“IHS </a:t>
            </a:r>
            <a:r>
              <a:rPr lang="en-US" sz="1800" dirty="0" err="1">
                <a:solidFill>
                  <a:schemeClr val="bg1">
                    <a:lumMod val="95000"/>
                  </a:schemeClr>
                </a:solidFill>
                <a:latin typeface="+mn-lt"/>
                <a:ea typeface="+mn-ea"/>
              </a:rPr>
              <a:t>Goldfire</a:t>
            </a:r>
            <a:r>
              <a:rPr lang="en-US" sz="1800" dirty="0">
                <a:solidFill>
                  <a:schemeClr val="bg1">
                    <a:lumMod val="95000"/>
                  </a:schemeClr>
                </a:solidFill>
                <a:latin typeface="+mn-lt"/>
                <a:ea typeface="+mn-ea"/>
              </a:rPr>
              <a:t> is a real catalyst for innovation and is playing a key role in advancing the research and development efforts that</a:t>
            </a:r>
          </a:p>
          <a:p>
            <a:pPr algn="r"/>
            <a:r>
              <a:rPr lang="en-US" sz="1800" dirty="0">
                <a:solidFill>
                  <a:schemeClr val="bg1">
                    <a:lumMod val="95000"/>
                  </a:schemeClr>
                </a:solidFill>
                <a:latin typeface="+mn-lt"/>
                <a:ea typeface="+mn-ea"/>
              </a:rPr>
              <a:t>contribute to our company’s market-leading position in the launcher business.”   </a:t>
            </a:r>
            <a:r>
              <a:rPr lang="en-US" sz="1051" b="0" dirty="0">
                <a:solidFill>
                  <a:schemeClr val="accent1"/>
                </a:solidFill>
              </a:rPr>
              <a:t/>
            </a:r>
            <a:br>
              <a:rPr lang="en-US" sz="1051" b="0" dirty="0">
                <a:solidFill>
                  <a:schemeClr val="accent1"/>
                </a:solidFill>
              </a:rPr>
            </a:br>
            <a:endParaRPr lang="en-US" sz="1051" b="0" dirty="0">
              <a:solidFill>
                <a:schemeClr val="accent1"/>
              </a:solidFill>
            </a:endParaRPr>
          </a:p>
          <a:p>
            <a:pPr algn="r"/>
            <a:r>
              <a:rPr lang="en-US" sz="900" i="1" dirty="0">
                <a:solidFill>
                  <a:srgbClr val="0097D1"/>
                </a:solidFill>
                <a:latin typeface="+mn-lt"/>
                <a:ea typeface="+mn-ea"/>
              </a:rPr>
              <a:t>Denis </a:t>
            </a:r>
            <a:r>
              <a:rPr lang="en-US" sz="900" i="1" dirty="0" err="1">
                <a:solidFill>
                  <a:srgbClr val="0097D1"/>
                </a:solidFill>
                <a:latin typeface="+mn-lt"/>
                <a:ea typeface="+mn-ea"/>
              </a:rPr>
              <a:t>Clerc</a:t>
            </a:r>
            <a:endParaRPr lang="en-US" sz="900" i="1" dirty="0">
              <a:solidFill>
                <a:srgbClr val="0097D1"/>
              </a:solidFill>
              <a:latin typeface="+mn-lt"/>
              <a:ea typeface="+mn-ea"/>
            </a:endParaRPr>
          </a:p>
          <a:p>
            <a:pPr algn="r"/>
            <a:r>
              <a:rPr lang="en-US" sz="900" i="1" dirty="0">
                <a:solidFill>
                  <a:srgbClr val="0097D1"/>
                </a:solidFill>
                <a:latin typeface="+mn-lt"/>
                <a:ea typeface="+mn-ea"/>
              </a:rPr>
              <a:t>Senior Manager of Innovation</a:t>
            </a:r>
          </a:p>
          <a:p>
            <a:pPr algn="r"/>
            <a:r>
              <a:rPr lang="en-US" sz="900" i="1" dirty="0">
                <a:solidFill>
                  <a:srgbClr val="0097D1"/>
                </a:solidFill>
                <a:latin typeface="+mn-lt"/>
                <a:ea typeface="+mn-ea"/>
              </a:rPr>
              <a:t>Airbus </a:t>
            </a:r>
            <a:r>
              <a:rPr lang="en-US" sz="900" i="1" dirty="0" err="1">
                <a:solidFill>
                  <a:srgbClr val="0097D1"/>
                </a:solidFill>
                <a:latin typeface="+mn-lt"/>
                <a:ea typeface="+mn-ea"/>
              </a:rPr>
              <a:t>Defence</a:t>
            </a:r>
            <a:r>
              <a:rPr lang="en-US" sz="900" i="1" dirty="0">
                <a:solidFill>
                  <a:srgbClr val="0097D1"/>
                </a:solidFill>
                <a:latin typeface="+mn-lt"/>
                <a:ea typeface="+mn-ea"/>
              </a:rPr>
              <a:t> &amp; Space</a:t>
            </a:r>
          </a:p>
        </p:txBody>
      </p:sp>
      <p:sp>
        <p:nvSpPr>
          <p:cNvPr id="16" name="Title 1"/>
          <p:cNvSpPr txBox="1">
            <a:spLocks/>
          </p:cNvSpPr>
          <p:nvPr/>
        </p:nvSpPr>
        <p:spPr>
          <a:xfrm>
            <a:off x="5892801" y="208716"/>
            <a:ext cx="2561428"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a:solidFill>
                  <a:schemeClr val="bg1"/>
                </a:solidFill>
                <a:latin typeface="Verdana"/>
                <a:cs typeface="Verdana"/>
              </a:rPr>
              <a:t>ENGINEERING &amp; PRODUCT DESIGN</a:t>
            </a:r>
          </a:p>
        </p:txBody>
      </p:sp>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98327" y="208715"/>
            <a:ext cx="313883" cy="322000"/>
          </a:xfrm>
          <a:prstGeom prst="rect">
            <a:avLst/>
          </a:prstGeom>
        </p:spPr>
      </p:pic>
    </p:spTree>
    <p:extLst>
      <p:ext uri="{BB962C8B-B14F-4D97-AF65-F5344CB8AC3E}">
        <p14:creationId xmlns:p14="http://schemas.microsoft.com/office/powerpoint/2010/main" val="196003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ec.gov/Archives/edgar/data/1103982/000119312513064210/g488866ex99_2s3gbgd.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 y="838200"/>
            <a:ext cx="9182100" cy="51674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0800000">
            <a:off x="237101" y="857249"/>
            <a:ext cx="4396121" cy="2989483"/>
          </a:xfrm>
          <a:prstGeom prst="rect">
            <a:avLst/>
          </a:prstGeom>
          <a:solidFill>
            <a:srgbClr val="7030A0"/>
          </a:solidFill>
          <a:ln>
            <a:noFill/>
          </a:ln>
          <a:effectLst/>
          <a:extLst/>
        </p:spPr>
      </p:pic>
      <p:sp>
        <p:nvSpPr>
          <p:cNvPr id="9" name="Content Placeholder 11"/>
          <p:cNvSpPr txBox="1">
            <a:spLocks/>
          </p:cNvSpPr>
          <p:nvPr/>
        </p:nvSpPr>
        <p:spPr>
          <a:xfrm>
            <a:off x="781053" y="1061336"/>
            <a:ext cx="3282947" cy="2205745"/>
          </a:xfrm>
          <a:prstGeom prst="rect">
            <a:avLst/>
          </a:prstGeom>
        </p:spPr>
        <p:txBody>
          <a:bodyPr vert="horz" lIns="91440" tIns="45720" rIns="91440" bIns="45720" rtlCol="0">
            <a:noAutofit/>
          </a:bodyPr>
          <a:lstStyle/>
          <a:p>
            <a:pPr>
              <a:spcAft>
                <a:spcPts val="600"/>
              </a:spcAft>
            </a:pPr>
            <a:r>
              <a:rPr lang="en-US" sz="1400" dirty="0">
                <a:solidFill>
                  <a:schemeClr val="bg1"/>
                </a:solidFill>
              </a:rPr>
              <a:t>With IHS </a:t>
            </a:r>
            <a:r>
              <a:rPr lang="en-US" sz="1400" dirty="0" err="1">
                <a:solidFill>
                  <a:schemeClr val="bg1"/>
                </a:solidFill>
              </a:rPr>
              <a:t>Goldfire</a:t>
            </a:r>
            <a:r>
              <a:rPr lang="en-US" sz="1400" dirty="0">
                <a:solidFill>
                  <a:schemeClr val="bg1"/>
                </a:solidFill>
              </a:rPr>
              <a:t>, it is like having a single repository system without having to move everything into one system. We’re able to globally open up our internal content going back to the 1930’s, plus millions of documents in the hundreds of knowledge bases that come with it.” </a:t>
            </a:r>
            <a:r>
              <a:rPr lang="en-US" sz="1051" i="1" dirty="0">
                <a:solidFill>
                  <a:srgbClr val="0097D1"/>
                </a:solidFill>
              </a:rPr>
              <a:t> </a:t>
            </a:r>
          </a:p>
          <a:p>
            <a:pPr>
              <a:spcAft>
                <a:spcPts val="600"/>
              </a:spcAft>
            </a:pPr>
            <a:r>
              <a:rPr lang="en-US" sz="1051" i="1" dirty="0">
                <a:solidFill>
                  <a:schemeClr val="bg1"/>
                </a:solidFill>
              </a:rPr>
              <a:t>Jonathan Gordon-Till</a:t>
            </a:r>
            <a:br>
              <a:rPr lang="en-US" sz="1051" i="1" dirty="0">
                <a:solidFill>
                  <a:schemeClr val="bg1"/>
                </a:solidFill>
              </a:rPr>
            </a:br>
            <a:r>
              <a:rPr lang="en-US" sz="1051" i="1" dirty="0">
                <a:solidFill>
                  <a:schemeClr val="bg1"/>
                </a:solidFill>
              </a:rPr>
              <a:t>Sr. Associate Principal Scientist</a:t>
            </a:r>
            <a:br>
              <a:rPr lang="en-US" sz="1051" i="1" dirty="0">
                <a:solidFill>
                  <a:schemeClr val="bg1"/>
                </a:solidFill>
              </a:rPr>
            </a:br>
            <a:r>
              <a:rPr lang="en-US" sz="1051" i="1" dirty="0">
                <a:solidFill>
                  <a:schemeClr val="bg1"/>
                </a:solidFill>
              </a:rPr>
              <a:t>Mondelēz</a:t>
            </a:r>
            <a:endParaRPr lang="en-US" sz="1051" dirty="0">
              <a:solidFill>
                <a:schemeClr val="bg1"/>
              </a:solidFill>
              <a:latin typeface="+mj-lt"/>
              <a:cs typeface="Arial Black"/>
            </a:endParaRPr>
          </a:p>
        </p:txBody>
      </p:sp>
      <p:sp>
        <p:nvSpPr>
          <p:cNvPr id="10" name="TextBox 9"/>
          <p:cNvSpPr txBox="1"/>
          <p:nvPr/>
        </p:nvSpPr>
        <p:spPr>
          <a:xfrm>
            <a:off x="184149" y="782642"/>
            <a:ext cx="609600" cy="1323439"/>
          </a:xfrm>
          <a:prstGeom prst="rect">
            <a:avLst/>
          </a:prstGeom>
          <a:noFill/>
        </p:spPr>
        <p:txBody>
          <a:bodyPr wrap="square" rtlCol="0">
            <a:spAutoFit/>
          </a:bodyPr>
          <a:lstStyle/>
          <a:p>
            <a:r>
              <a:rPr lang="en-US" sz="8000" b="1" dirty="0">
                <a:solidFill>
                  <a:schemeClr val="bg1"/>
                </a:solidFill>
                <a:latin typeface="Times New Roman"/>
                <a:cs typeface="Times New Roman"/>
              </a:rPr>
              <a:t>“</a:t>
            </a:r>
            <a:endParaRPr lang="en-US" sz="8000" b="1" dirty="0">
              <a:latin typeface="Times New Roman"/>
              <a:cs typeface="Times New Roman"/>
            </a:endParaRPr>
          </a:p>
        </p:txBody>
      </p:sp>
      <p:sp>
        <p:nvSpPr>
          <p:cNvPr id="11" name="TextBox 10"/>
          <p:cNvSpPr txBox="1"/>
          <p:nvPr/>
        </p:nvSpPr>
        <p:spPr>
          <a:xfrm rot="10800000">
            <a:off x="3979179" y="2060183"/>
            <a:ext cx="609600" cy="1323439"/>
          </a:xfrm>
          <a:prstGeom prst="rect">
            <a:avLst/>
          </a:prstGeom>
          <a:noFill/>
        </p:spPr>
        <p:txBody>
          <a:bodyPr wrap="square" rtlCol="0">
            <a:spAutoFit/>
          </a:bodyPr>
          <a:lstStyle/>
          <a:p>
            <a:r>
              <a:rPr lang="en-US" sz="8000" b="1" dirty="0">
                <a:solidFill>
                  <a:schemeClr val="bg1"/>
                </a:solidFill>
                <a:latin typeface="Times New Roman"/>
                <a:cs typeface="Times New Roman"/>
              </a:rPr>
              <a:t>“</a:t>
            </a:r>
            <a:endParaRPr lang="en-US" sz="8000" b="1" dirty="0">
              <a:latin typeface="Times New Roman"/>
              <a:cs typeface="Times New Roman"/>
            </a:endParaRPr>
          </a:p>
        </p:txBody>
      </p:sp>
      <p:sp>
        <p:nvSpPr>
          <p:cNvPr id="8" name="TextBox 7"/>
          <p:cNvSpPr txBox="1"/>
          <p:nvPr/>
        </p:nvSpPr>
        <p:spPr>
          <a:xfrm>
            <a:off x="5813616" y="1778377"/>
            <a:ext cx="2212785" cy="830997"/>
          </a:xfrm>
          <a:prstGeom prst="rect">
            <a:avLst/>
          </a:prstGeom>
          <a:noFill/>
        </p:spPr>
        <p:txBody>
          <a:bodyPr wrap="square" rtlCol="0">
            <a:spAutoFit/>
          </a:bodyPr>
          <a:lstStyle/>
          <a:p>
            <a:r>
              <a:rPr lang="en-US" sz="4800" b="1" dirty="0">
                <a:solidFill>
                  <a:schemeClr val="bg1"/>
                </a:solidFill>
              </a:rPr>
              <a:t>1100</a:t>
            </a:r>
            <a:endParaRPr lang="en-US" sz="4800" b="1" baseline="30000" dirty="0">
              <a:solidFill>
                <a:schemeClr val="bg1"/>
              </a:solidFill>
            </a:endParaRPr>
          </a:p>
        </p:txBody>
      </p:sp>
      <p:sp>
        <p:nvSpPr>
          <p:cNvPr id="12" name="TextBox 11"/>
          <p:cNvSpPr txBox="1"/>
          <p:nvPr/>
        </p:nvSpPr>
        <p:spPr>
          <a:xfrm>
            <a:off x="5750823" y="2563091"/>
            <a:ext cx="3194877" cy="738664"/>
          </a:xfrm>
          <a:prstGeom prst="rect">
            <a:avLst/>
          </a:prstGeom>
          <a:solidFill>
            <a:srgbClr val="000000">
              <a:alpha val="60000"/>
            </a:srgbClr>
          </a:solidFill>
        </p:spPr>
        <p:txBody>
          <a:bodyPr wrap="square" rtlCol="0">
            <a:spAutoFit/>
          </a:bodyPr>
          <a:lstStyle/>
          <a:p>
            <a:r>
              <a:rPr lang="en-US" sz="1400" b="1" dirty="0">
                <a:solidFill>
                  <a:schemeClr val="bg1"/>
                </a:solidFill>
              </a:rPr>
              <a:t>Scientists using IHS </a:t>
            </a:r>
            <a:r>
              <a:rPr lang="en-US" sz="1400" b="1" dirty="0" err="1">
                <a:solidFill>
                  <a:schemeClr val="bg1"/>
                </a:solidFill>
              </a:rPr>
              <a:t>Goldfire</a:t>
            </a:r>
            <a:r>
              <a:rPr lang="en-US" sz="1400" b="1" dirty="0">
                <a:solidFill>
                  <a:schemeClr val="bg1"/>
                </a:solidFill>
              </a:rPr>
              <a:t> less than 6 months into deployment</a:t>
            </a:r>
          </a:p>
        </p:txBody>
      </p:sp>
      <p:sp>
        <p:nvSpPr>
          <p:cNvPr id="14" name="Rectangle 13"/>
          <p:cNvSpPr/>
          <p:nvPr/>
        </p:nvSpPr>
        <p:spPr>
          <a:xfrm>
            <a:off x="5802093" y="3475764"/>
            <a:ext cx="3183991" cy="954107"/>
          </a:xfrm>
          <a:prstGeom prst="rect">
            <a:avLst/>
          </a:prstGeom>
          <a:solidFill>
            <a:srgbClr val="000000">
              <a:alpha val="60000"/>
            </a:srgbClr>
          </a:solidFill>
        </p:spPr>
        <p:txBody>
          <a:bodyPr wrap="square" rtlCol="0">
            <a:spAutoFit/>
          </a:bodyPr>
          <a:lstStyle/>
          <a:p>
            <a:r>
              <a:rPr lang="en-US" sz="1400" b="1" dirty="0">
                <a:solidFill>
                  <a:schemeClr val="bg1"/>
                </a:solidFill>
              </a:rPr>
              <a:t>Routine patent searching reduced from 2 weeks to ½ a day</a:t>
            </a:r>
            <a:br>
              <a:rPr lang="en-US" sz="1400" b="1" dirty="0">
                <a:solidFill>
                  <a:schemeClr val="bg1"/>
                </a:solidFill>
              </a:rPr>
            </a:br>
            <a:endParaRPr lang="en-US" sz="1400" b="1" dirty="0">
              <a:solidFill>
                <a:schemeClr val="bg1"/>
              </a:solidFill>
            </a:endParaRPr>
          </a:p>
        </p:txBody>
      </p:sp>
      <p:sp>
        <p:nvSpPr>
          <p:cNvPr id="16" name="Rectangle 15"/>
          <p:cNvSpPr/>
          <p:nvPr/>
        </p:nvSpPr>
        <p:spPr>
          <a:xfrm>
            <a:off x="5791207" y="4587236"/>
            <a:ext cx="3183991" cy="954107"/>
          </a:xfrm>
          <a:prstGeom prst="rect">
            <a:avLst/>
          </a:prstGeom>
          <a:solidFill>
            <a:srgbClr val="000000">
              <a:alpha val="60000"/>
            </a:srgbClr>
          </a:solidFill>
        </p:spPr>
        <p:txBody>
          <a:bodyPr wrap="square" rtlCol="0">
            <a:spAutoFit/>
          </a:bodyPr>
          <a:lstStyle/>
          <a:p>
            <a:r>
              <a:rPr lang="en-US" sz="1400" b="1" dirty="0">
                <a:solidFill>
                  <a:schemeClr val="bg1"/>
                </a:solidFill>
              </a:rPr>
              <a:t>Indexed over 230 globally distributed knowledge bases in 5 languages within the first 6 months</a:t>
            </a:r>
          </a:p>
        </p:txBody>
      </p:sp>
      <p:sp>
        <p:nvSpPr>
          <p:cNvPr id="13" name="Title 1"/>
          <p:cNvSpPr txBox="1">
            <a:spLocks/>
          </p:cNvSpPr>
          <p:nvPr/>
        </p:nvSpPr>
        <p:spPr>
          <a:xfrm>
            <a:off x="5892801" y="208716"/>
            <a:ext cx="2561428"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a:solidFill>
                  <a:schemeClr val="bg1"/>
                </a:solidFill>
                <a:latin typeface="Verdana"/>
                <a:cs typeface="Verdana"/>
              </a:rPr>
              <a:t>ENGINEERING &amp; PRODUCT DESIGN</a:t>
            </a:r>
          </a:p>
        </p:txBody>
      </p:sp>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98327" y="208715"/>
            <a:ext cx="313883" cy="322000"/>
          </a:xfrm>
          <a:prstGeom prst="rect">
            <a:avLst/>
          </a:prstGeom>
        </p:spPr>
      </p:pic>
    </p:spTree>
    <p:extLst>
      <p:ext uri="{BB962C8B-B14F-4D97-AF65-F5344CB8AC3E}">
        <p14:creationId xmlns:p14="http://schemas.microsoft.com/office/powerpoint/2010/main" val="377201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on_colorize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 y="857251"/>
            <a:ext cx="9183247" cy="51435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0800000">
            <a:off x="304800" y="857253"/>
            <a:ext cx="4038600" cy="28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1"/>
          <p:cNvSpPr txBox="1">
            <a:spLocks/>
          </p:cNvSpPr>
          <p:nvPr/>
        </p:nvSpPr>
        <p:spPr>
          <a:xfrm>
            <a:off x="781053" y="1061336"/>
            <a:ext cx="3200400" cy="2205745"/>
          </a:xfrm>
          <a:prstGeom prst="rect">
            <a:avLst/>
          </a:prstGeom>
        </p:spPr>
        <p:txBody>
          <a:bodyPr vert="horz" lIns="91440" tIns="45720" rIns="91440" bIns="45720" rtlCol="0">
            <a:noAutofit/>
          </a:bodyPr>
          <a:lstStyle/>
          <a:p>
            <a:pPr>
              <a:spcAft>
                <a:spcPts val="600"/>
              </a:spcAft>
            </a:pPr>
            <a:r>
              <a:rPr lang="en-US" sz="1400" dirty="0">
                <a:solidFill>
                  <a:schemeClr val="bg1"/>
                </a:solidFill>
                <a:latin typeface="+mj-lt"/>
              </a:rPr>
              <a:t>Engineers don’t reuse information because it’s difficult for them to find it. If they could find it in a couple hours instead of a couple of weeks they would. Otherwise they are going to have to recreate it themselves </a:t>
            </a:r>
          </a:p>
          <a:p>
            <a:pPr>
              <a:spcAft>
                <a:spcPts val="600"/>
              </a:spcAft>
            </a:pPr>
            <a:r>
              <a:rPr lang="en-US" sz="1051" i="1" dirty="0">
                <a:solidFill>
                  <a:schemeClr val="accent2"/>
                </a:solidFill>
              </a:rPr>
              <a:t>David Meza</a:t>
            </a:r>
            <a:br>
              <a:rPr lang="en-US" sz="1051" i="1" dirty="0">
                <a:solidFill>
                  <a:schemeClr val="accent2"/>
                </a:solidFill>
              </a:rPr>
            </a:br>
            <a:r>
              <a:rPr lang="en-US" sz="1051" i="1" dirty="0">
                <a:solidFill>
                  <a:schemeClr val="accent2"/>
                </a:solidFill>
              </a:rPr>
              <a:t>Chief Knowledge Architect</a:t>
            </a:r>
            <a:br>
              <a:rPr lang="en-US" sz="1051" i="1" dirty="0">
                <a:solidFill>
                  <a:schemeClr val="accent2"/>
                </a:solidFill>
              </a:rPr>
            </a:br>
            <a:r>
              <a:rPr lang="en-US" sz="1051" i="1" dirty="0">
                <a:solidFill>
                  <a:schemeClr val="accent2"/>
                </a:solidFill>
              </a:rPr>
              <a:t>NASA Johnson Space Center</a:t>
            </a:r>
          </a:p>
          <a:p>
            <a:pPr>
              <a:spcAft>
                <a:spcPts val="600"/>
              </a:spcAft>
            </a:pPr>
            <a:endParaRPr lang="en-US" sz="1051" dirty="0">
              <a:solidFill>
                <a:schemeClr val="bg1"/>
              </a:solidFill>
              <a:latin typeface="+mj-lt"/>
              <a:cs typeface="Arial Black"/>
            </a:endParaRPr>
          </a:p>
        </p:txBody>
      </p:sp>
      <p:sp>
        <p:nvSpPr>
          <p:cNvPr id="10" name="TextBox 9"/>
          <p:cNvSpPr txBox="1"/>
          <p:nvPr/>
        </p:nvSpPr>
        <p:spPr>
          <a:xfrm>
            <a:off x="184149" y="782642"/>
            <a:ext cx="609600" cy="1323439"/>
          </a:xfrm>
          <a:prstGeom prst="rect">
            <a:avLst/>
          </a:prstGeom>
          <a:noFill/>
        </p:spPr>
        <p:txBody>
          <a:bodyPr wrap="square" rtlCol="0">
            <a:spAutoFit/>
          </a:bodyPr>
          <a:lstStyle/>
          <a:p>
            <a:r>
              <a:rPr lang="en-US" sz="8000" b="1" dirty="0">
                <a:solidFill>
                  <a:schemeClr val="bg1"/>
                </a:solidFill>
                <a:latin typeface="Times New Roman"/>
                <a:cs typeface="Times New Roman"/>
              </a:rPr>
              <a:t>“</a:t>
            </a:r>
            <a:endParaRPr lang="en-US" sz="8000" b="1" dirty="0">
              <a:latin typeface="Times New Roman"/>
              <a:cs typeface="Times New Roman"/>
            </a:endParaRPr>
          </a:p>
        </p:txBody>
      </p:sp>
      <p:sp>
        <p:nvSpPr>
          <p:cNvPr id="11" name="TextBox 10"/>
          <p:cNvSpPr txBox="1"/>
          <p:nvPr/>
        </p:nvSpPr>
        <p:spPr>
          <a:xfrm rot="10800000">
            <a:off x="3834897" y="1718181"/>
            <a:ext cx="609600" cy="1323439"/>
          </a:xfrm>
          <a:prstGeom prst="rect">
            <a:avLst/>
          </a:prstGeom>
          <a:noFill/>
        </p:spPr>
        <p:txBody>
          <a:bodyPr wrap="square" rtlCol="0">
            <a:spAutoFit/>
          </a:bodyPr>
          <a:lstStyle/>
          <a:p>
            <a:r>
              <a:rPr lang="en-US" sz="8000" b="1" dirty="0">
                <a:solidFill>
                  <a:schemeClr val="bg1"/>
                </a:solidFill>
                <a:latin typeface="Times New Roman"/>
                <a:cs typeface="Times New Roman"/>
              </a:rPr>
              <a:t>“</a:t>
            </a:r>
            <a:endParaRPr lang="en-US" sz="8000" b="1" dirty="0">
              <a:latin typeface="Times New Roman"/>
              <a:cs typeface="Times New Roman"/>
            </a:endParaRPr>
          </a:p>
        </p:txBody>
      </p:sp>
      <p:sp>
        <p:nvSpPr>
          <p:cNvPr id="7" name="Rectangle 6"/>
          <p:cNvSpPr/>
          <p:nvPr/>
        </p:nvSpPr>
        <p:spPr>
          <a:xfrm>
            <a:off x="5460121" y="4240651"/>
            <a:ext cx="3302887" cy="1384995"/>
          </a:xfrm>
          <a:prstGeom prst="rect">
            <a:avLst/>
          </a:prstGeom>
          <a:solidFill>
            <a:srgbClr val="000000">
              <a:alpha val="70000"/>
            </a:srgbClr>
          </a:solidFill>
        </p:spPr>
        <p:txBody>
          <a:bodyPr wrap="square">
            <a:spAutoFit/>
          </a:bodyPr>
          <a:lstStyle/>
          <a:p>
            <a:r>
              <a:rPr lang="en-US" sz="1400" b="1" dirty="0">
                <a:solidFill>
                  <a:schemeClr val="bg1"/>
                </a:solidFill>
              </a:rPr>
              <a:t>Using just </a:t>
            </a:r>
            <a:r>
              <a:rPr lang="en-US" sz="1400" b="1" dirty="0">
                <a:solidFill>
                  <a:schemeClr val="accent2"/>
                </a:solidFill>
              </a:rPr>
              <a:t>one </a:t>
            </a:r>
            <a:r>
              <a:rPr lang="en-US" sz="1400" b="1" dirty="0">
                <a:solidFill>
                  <a:schemeClr val="bg1"/>
                </a:solidFill>
              </a:rPr>
              <a:t>search term, IHS </a:t>
            </a:r>
            <a:r>
              <a:rPr lang="en-US" sz="1400" b="1" dirty="0" err="1">
                <a:solidFill>
                  <a:schemeClr val="bg1"/>
                </a:solidFill>
              </a:rPr>
              <a:t>Goldfire</a:t>
            </a:r>
            <a:r>
              <a:rPr lang="en-US" sz="1400" b="1" dirty="0">
                <a:solidFill>
                  <a:schemeClr val="bg1"/>
                </a:solidFill>
              </a:rPr>
              <a:t> returned more than </a:t>
            </a:r>
            <a:r>
              <a:rPr lang="en-US" sz="1400" b="1" dirty="0">
                <a:solidFill>
                  <a:schemeClr val="accent2"/>
                </a:solidFill>
              </a:rPr>
              <a:t>200 contextually-relevant </a:t>
            </a:r>
            <a:r>
              <a:rPr lang="en-US" sz="1400" b="1" dirty="0">
                <a:solidFill>
                  <a:schemeClr val="bg1"/>
                </a:solidFill>
              </a:rPr>
              <a:t>documents – some of these dated back to more than </a:t>
            </a:r>
            <a:r>
              <a:rPr lang="en-US" sz="1400" b="1" dirty="0">
                <a:solidFill>
                  <a:schemeClr val="accent2"/>
                </a:solidFill>
              </a:rPr>
              <a:t>40 years</a:t>
            </a:r>
          </a:p>
        </p:txBody>
      </p:sp>
      <p:sp>
        <p:nvSpPr>
          <p:cNvPr id="12" name="TextBox 11"/>
          <p:cNvSpPr txBox="1"/>
          <p:nvPr/>
        </p:nvSpPr>
        <p:spPr>
          <a:xfrm>
            <a:off x="5460121" y="2973431"/>
            <a:ext cx="3520935" cy="1169551"/>
          </a:xfrm>
          <a:prstGeom prst="rect">
            <a:avLst/>
          </a:prstGeom>
          <a:solidFill>
            <a:srgbClr val="000000">
              <a:alpha val="70000"/>
            </a:srgbClr>
          </a:solidFill>
        </p:spPr>
        <p:txBody>
          <a:bodyPr wrap="square" rtlCol="0">
            <a:spAutoFit/>
          </a:bodyPr>
          <a:lstStyle/>
          <a:p>
            <a:r>
              <a:rPr lang="en-US" sz="1400" b="1" dirty="0">
                <a:solidFill>
                  <a:schemeClr val="bg1"/>
                </a:solidFill>
              </a:rPr>
              <a:t>Of NASA personnel know where information resides, but it was hidden in plain sight across millions of documents before  </a:t>
            </a:r>
            <a:br>
              <a:rPr lang="en-US" sz="1400" b="1" dirty="0">
                <a:solidFill>
                  <a:schemeClr val="bg1"/>
                </a:solidFill>
              </a:rPr>
            </a:br>
            <a:r>
              <a:rPr lang="en-US" sz="1400" b="1" dirty="0">
                <a:solidFill>
                  <a:schemeClr val="bg1"/>
                </a:solidFill>
              </a:rPr>
              <a:t>IHS Goldfire</a:t>
            </a:r>
          </a:p>
        </p:txBody>
      </p:sp>
      <p:pic>
        <p:nvPicPr>
          <p:cNvPr id="13" name="Picture 6" descr="https://upload.wikimedia.org/wikipedia/commons/thumb/e/e5/NASA_logo.svg/200px-NASA_logo.svg.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63657" y="1061338"/>
            <a:ext cx="1194547" cy="91535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30829" y="2106081"/>
            <a:ext cx="19573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5892801" y="208716"/>
            <a:ext cx="2561428"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a:solidFill>
                  <a:schemeClr val="bg1"/>
                </a:solidFill>
                <a:latin typeface="Verdana"/>
                <a:cs typeface="Verdana"/>
              </a:rPr>
              <a:t>ENGINEERING &amp; PRODUCT DESIGN</a:t>
            </a:r>
          </a:p>
        </p:txBody>
      </p:sp>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98327" y="208715"/>
            <a:ext cx="313883" cy="322000"/>
          </a:xfrm>
          <a:prstGeom prst="rect">
            <a:avLst/>
          </a:prstGeom>
        </p:spPr>
      </p:pic>
    </p:spTree>
    <p:extLst>
      <p:ext uri="{BB962C8B-B14F-4D97-AF65-F5344CB8AC3E}">
        <p14:creationId xmlns:p14="http://schemas.microsoft.com/office/powerpoint/2010/main" val="271548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338380" y="1669472"/>
            <a:ext cx="8115422" cy="523220"/>
          </a:xfrm>
          <a:prstGeom prst="rect">
            <a:avLst/>
          </a:prstGeom>
        </p:spPr>
        <p:txBody>
          <a:bodyPr/>
          <a:lstStyle>
            <a:lvl1pPr algn="l" defTabSz="914400" rtl="0" eaLnBrk="1" latinLnBrk="0" hangingPunct="1">
              <a:lnSpc>
                <a:spcPct val="100000"/>
              </a:lnSpc>
              <a:spcBef>
                <a:spcPct val="0"/>
              </a:spcBef>
              <a:buNone/>
              <a:defRPr sz="2400" kern="1200">
                <a:solidFill>
                  <a:schemeClr val="accent1"/>
                </a:solidFill>
                <a:latin typeface="+mj-lt"/>
                <a:ea typeface="+mj-ea"/>
                <a:cs typeface="+mj-cs"/>
              </a:defRPr>
            </a:lvl1pPr>
          </a:lstStyle>
          <a:p>
            <a:r>
              <a:rPr lang="en-US" sz="2800" dirty="0" smtClean="0"/>
              <a:t>Questions?</a:t>
            </a:r>
            <a:endParaRPr lang="en-US" sz="2800" dirty="0"/>
          </a:p>
        </p:txBody>
      </p:sp>
    </p:spTree>
    <p:extLst>
      <p:ext uri="{BB962C8B-B14F-4D97-AF65-F5344CB8AC3E}">
        <p14:creationId xmlns:p14="http://schemas.microsoft.com/office/powerpoint/2010/main" val="2944624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990"/>
          <a:stretch/>
        </p:blipFill>
        <p:spPr>
          <a:xfrm>
            <a:off x="0" y="681037"/>
            <a:ext cx="9144000" cy="6176963"/>
          </a:xfrm>
          <a:prstGeom prst="rect">
            <a:avLst/>
          </a:prstGeom>
        </p:spPr>
      </p:pic>
      <p:sp>
        <p:nvSpPr>
          <p:cNvPr id="3" name="Rectangle 2"/>
          <p:cNvSpPr/>
          <p:nvPr/>
        </p:nvSpPr>
        <p:spPr>
          <a:xfrm>
            <a:off x="0" y="681035"/>
            <a:ext cx="9144000" cy="6176963"/>
          </a:xfrm>
          <a:prstGeom prst="rect">
            <a:avLst/>
          </a:prstGeom>
          <a:solidFill>
            <a:schemeClr val="accent2">
              <a:alpha val="1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33550" y="2339071"/>
            <a:ext cx="7305675" cy="3108543"/>
          </a:xfrm>
          <a:prstGeom prst="rect">
            <a:avLst/>
          </a:prstGeom>
          <a:solidFill>
            <a:schemeClr val="tx2">
              <a:lumMod val="50000"/>
              <a:alpha val="60000"/>
            </a:schemeClr>
          </a:solidFill>
        </p:spPr>
        <p:txBody>
          <a:bodyPr wrap="square">
            <a:spAutoFit/>
          </a:bodyPr>
          <a:lstStyle/>
          <a:p>
            <a:pPr algn="r"/>
            <a:r>
              <a:rPr lang="en-US" sz="2800" b="1" dirty="0">
                <a:solidFill>
                  <a:schemeClr val="accent1"/>
                </a:solidFill>
              </a:rPr>
              <a:t>How much more could your engineers accomplish</a:t>
            </a:r>
            <a:r>
              <a:rPr lang="en-US" sz="2800" b="1" dirty="0">
                <a:solidFill>
                  <a:schemeClr val="bg1"/>
                </a:solidFill>
              </a:rPr>
              <a:t> </a:t>
            </a:r>
            <a:r>
              <a:rPr lang="en-US" sz="2800" b="1" dirty="0">
                <a:solidFill>
                  <a:schemeClr val="accent1"/>
                </a:solidFill>
              </a:rPr>
              <a:t>if they could </a:t>
            </a:r>
            <a:r>
              <a:rPr lang="en-US" sz="2800" b="1" dirty="0">
                <a:solidFill>
                  <a:schemeClr val="bg1"/>
                </a:solidFill>
              </a:rPr>
              <a:t>sift through hundreds of internal </a:t>
            </a:r>
            <a:r>
              <a:rPr lang="en-US" sz="2800" b="1" dirty="0" smtClean="0">
                <a:solidFill>
                  <a:schemeClr val="bg1"/>
                </a:solidFill>
              </a:rPr>
              <a:t>and external standards and work procedures; trusted external sources, </a:t>
            </a:r>
            <a:r>
              <a:rPr lang="en-US" sz="2800" b="1" dirty="0">
                <a:solidFill>
                  <a:schemeClr val="bg1"/>
                </a:solidFill>
              </a:rPr>
              <a:t>and millions of documents to</a:t>
            </a:r>
            <a:r>
              <a:rPr lang="en-US" sz="2800" b="1" dirty="0">
                <a:solidFill>
                  <a:schemeClr val="accent1"/>
                </a:solidFill>
              </a:rPr>
              <a:t> find answers in seconds?</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9041" y="208714"/>
            <a:ext cx="313882" cy="322000"/>
          </a:xfrm>
          <a:prstGeom prst="rect">
            <a:avLst/>
          </a:prstGeom>
        </p:spPr>
      </p:pic>
      <p:sp>
        <p:nvSpPr>
          <p:cNvPr id="14" name="Title 1"/>
          <p:cNvSpPr txBox="1">
            <a:spLocks/>
          </p:cNvSpPr>
          <p:nvPr/>
        </p:nvSpPr>
        <p:spPr>
          <a:xfrm>
            <a:off x="4774348" y="208714"/>
            <a:ext cx="3679879"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smtClean="0">
                <a:solidFill>
                  <a:schemeClr val="bg1"/>
                </a:solidFill>
                <a:latin typeface="Verdana"/>
                <a:cs typeface="Verdana"/>
              </a:rPr>
              <a:t>ENGINEERING &amp; PRODUCT DESIGN</a:t>
            </a:r>
            <a:endParaRPr lang="en-US" sz="1000" dirty="0">
              <a:solidFill>
                <a:schemeClr val="bg1"/>
              </a:solidFill>
              <a:latin typeface="Verdana"/>
              <a:cs typeface="Verdana"/>
            </a:endParaRPr>
          </a:p>
        </p:txBody>
      </p:sp>
    </p:spTree>
    <p:extLst>
      <p:ext uri="{BB962C8B-B14F-4D97-AF65-F5344CB8AC3E}">
        <p14:creationId xmlns:p14="http://schemas.microsoft.com/office/powerpoint/2010/main" val="344804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347472" y="579438"/>
            <a:ext cx="8229600" cy="411162"/>
          </a:xfrm>
        </p:spPr>
        <p:txBody>
          <a:bodyPr>
            <a:noAutofit/>
          </a:bodyPr>
          <a:lstStyle/>
          <a:p>
            <a:r>
              <a:rPr lang="en-US" sz="2400" dirty="0" smtClean="0"/>
              <a:t>WHAT WE DO</a:t>
            </a:r>
            <a:r>
              <a:rPr lang="en-US" sz="2400" dirty="0"/>
              <a:t/>
            </a:r>
            <a:br>
              <a:rPr lang="en-US" sz="2400" dirty="0"/>
            </a:br>
            <a:endParaRPr lang="en-US" sz="2400" dirty="0"/>
          </a:p>
        </p:txBody>
      </p:sp>
      <p:sp>
        <p:nvSpPr>
          <p:cNvPr id="8" name="Content Placeholder 7"/>
          <p:cNvSpPr>
            <a:spLocks noGrp="1"/>
          </p:cNvSpPr>
          <p:nvPr>
            <p:ph idx="1"/>
          </p:nvPr>
        </p:nvSpPr>
        <p:spPr>
          <a:xfrm>
            <a:off x="347472" y="1188720"/>
            <a:ext cx="8567928" cy="4525963"/>
          </a:xfrm>
        </p:spPr>
        <p:txBody>
          <a:bodyPr/>
          <a:lstStyle/>
          <a:p>
            <a:r>
              <a:rPr lang="en-US" sz="1900" dirty="0" smtClean="0"/>
              <a:t>For 57 years we have been offering </a:t>
            </a:r>
            <a:r>
              <a:rPr lang="en-US" sz="1900" dirty="0"/>
              <a:t>information, analytics </a:t>
            </a:r>
            <a:r>
              <a:rPr lang="en-US" sz="1900" dirty="0" smtClean="0"/>
              <a:t>&amp; expertise </a:t>
            </a:r>
            <a:r>
              <a:rPr lang="en-US" sz="1900" dirty="0"/>
              <a:t>to organizations around </a:t>
            </a:r>
            <a:r>
              <a:rPr lang="en-US" sz="1900" dirty="0" smtClean="0"/>
              <a:t>the </a:t>
            </a:r>
            <a:r>
              <a:rPr lang="en-US" sz="1900" dirty="0"/>
              <a:t>world.</a:t>
            </a:r>
          </a:p>
          <a:p>
            <a:r>
              <a:rPr lang="en-US" sz="1900" dirty="0" smtClean="0"/>
              <a:t>They </a:t>
            </a:r>
            <a:r>
              <a:rPr lang="en-US" sz="1900" dirty="0"/>
              <a:t>depend on our insights to help </a:t>
            </a:r>
            <a:r>
              <a:rPr lang="en-US" sz="1900" dirty="0" smtClean="0"/>
              <a:t>them </a:t>
            </a:r>
            <a:r>
              <a:rPr lang="en-US" sz="1900" dirty="0"/>
              <a:t>make decisions about </a:t>
            </a:r>
            <a:r>
              <a:rPr lang="en-US" sz="1900" dirty="0" smtClean="0"/>
              <a:t>everything from </a:t>
            </a:r>
            <a:r>
              <a:rPr lang="en-US" sz="1900" dirty="0"/>
              <a:t>day-to-day operations to </a:t>
            </a:r>
            <a:r>
              <a:rPr lang="en-US" sz="1900" dirty="0" smtClean="0"/>
              <a:t>long-term </a:t>
            </a:r>
            <a:r>
              <a:rPr lang="en-US" sz="1900" dirty="0"/>
              <a:t>investments.</a:t>
            </a:r>
          </a:p>
          <a:p>
            <a:endParaRPr lang="en-US" dirty="0"/>
          </a:p>
        </p:txBody>
      </p:sp>
      <p:sp>
        <p:nvSpPr>
          <p:cNvPr id="4" name="Footer Placeholder 3"/>
          <p:cNvSpPr>
            <a:spLocks noGrp="1"/>
          </p:cNvSpPr>
          <p:nvPr>
            <p:ph type="ftr" sz="quarter" idx="11"/>
          </p:nvPr>
        </p:nvSpPr>
        <p:spPr/>
        <p:txBody>
          <a:bodyPr/>
          <a:lstStyle/>
          <a:p>
            <a:r>
              <a:rPr lang="en-US" dirty="0" smtClean="0">
                <a:solidFill>
                  <a:prstClr val="white"/>
                </a:solidFill>
              </a:rPr>
              <a:t>© 2014 IHS</a:t>
            </a:r>
            <a:endParaRPr lang="en-US" dirty="0">
              <a:solidFill>
                <a:prstClr val="white"/>
              </a:solidFill>
            </a:endParaRPr>
          </a:p>
        </p:txBody>
      </p:sp>
      <p:sp>
        <p:nvSpPr>
          <p:cNvPr id="5" name="Slide Number Placeholder 4"/>
          <p:cNvSpPr>
            <a:spLocks noGrp="1"/>
          </p:cNvSpPr>
          <p:nvPr>
            <p:ph type="sldNum" sz="quarter" idx="12"/>
          </p:nvPr>
        </p:nvSpPr>
        <p:spPr/>
        <p:txBody>
          <a:bodyPr/>
          <a:lstStyle/>
          <a:p>
            <a:fld id="{7F1B8F96-B115-4F23-A4A4-90ED14BB5FB1}" type="slidenum">
              <a:rPr lang="en-US" smtClean="0">
                <a:solidFill>
                  <a:prstClr val="white"/>
                </a:solidFill>
              </a:rPr>
              <a:pPr/>
              <a:t>3</a:t>
            </a:fld>
            <a:endParaRPr lang="en-US" dirty="0">
              <a:solidFill>
                <a:prstClr val="white"/>
              </a:solidFill>
            </a:endParaRPr>
          </a:p>
        </p:txBody>
      </p:sp>
      <p:sp>
        <p:nvSpPr>
          <p:cNvPr id="10" name="Text Placeholder 9"/>
          <p:cNvSpPr>
            <a:spLocks noGrp="1"/>
          </p:cNvSpPr>
          <p:nvPr>
            <p:ph type="body" sz="quarter" idx="13"/>
          </p:nvPr>
        </p:nvSpPr>
        <p:spPr/>
        <p:txBody>
          <a:bodyPr/>
          <a:lstStyle/>
          <a:p>
            <a:r>
              <a:rPr lang="en-US" dirty="0" smtClean="0"/>
              <a:t>ABOUT IHS Markit</a:t>
            </a:r>
            <a:endParaRPr lang="en-US" dirty="0"/>
          </a:p>
        </p:txBody>
      </p:sp>
      <p:sp>
        <p:nvSpPr>
          <p:cNvPr id="14" name="TextBox 13"/>
          <p:cNvSpPr txBox="1"/>
          <p:nvPr/>
        </p:nvSpPr>
        <p:spPr>
          <a:xfrm>
            <a:off x="2057400" y="4114800"/>
            <a:ext cx="3071664" cy="840230"/>
          </a:xfrm>
          <a:prstGeom prst="rect">
            <a:avLst/>
          </a:prstGeom>
          <a:noFill/>
        </p:spPr>
        <p:txBody>
          <a:bodyPr wrap="square" rtlCol="0">
            <a:spAutoFit/>
          </a:bodyPr>
          <a:lstStyle/>
          <a:p>
            <a:pPr algn="ctr">
              <a:lnSpc>
                <a:spcPct val="90000"/>
              </a:lnSpc>
            </a:pPr>
            <a:r>
              <a:rPr lang="en-US" sz="4400" dirty="0" smtClean="0">
                <a:solidFill>
                  <a:schemeClr val="bg1"/>
                </a:solidFill>
              </a:rPr>
              <a:t>650K+</a:t>
            </a:r>
          </a:p>
          <a:p>
            <a:pPr algn="ctr">
              <a:lnSpc>
                <a:spcPct val="75000"/>
              </a:lnSpc>
            </a:pPr>
            <a:r>
              <a:rPr lang="en-US" sz="1200" dirty="0" smtClean="0">
                <a:solidFill>
                  <a:schemeClr val="bg1"/>
                </a:solidFill>
              </a:rPr>
              <a:t>Engineering Users </a:t>
            </a:r>
            <a:endParaRPr lang="en-US" sz="1200" dirty="0">
              <a:solidFill>
                <a:schemeClr val="bg1"/>
              </a:solidFill>
            </a:endParaRPr>
          </a:p>
        </p:txBody>
      </p:sp>
      <p:cxnSp>
        <p:nvCxnSpPr>
          <p:cNvPr id="15" name="Straight Connector 14"/>
          <p:cNvCxnSpPr/>
          <p:nvPr/>
        </p:nvCxnSpPr>
        <p:spPr>
          <a:xfrm flipH="1">
            <a:off x="232991" y="3962400"/>
            <a:ext cx="448701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38945" y="2819400"/>
            <a:ext cx="0" cy="2514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1136" y="4114800"/>
            <a:ext cx="2353418" cy="1015663"/>
          </a:xfrm>
          <a:prstGeom prst="rect">
            <a:avLst/>
          </a:prstGeom>
          <a:noFill/>
        </p:spPr>
        <p:txBody>
          <a:bodyPr wrap="square" numCol="1" rtlCol="0">
            <a:spAutoFit/>
          </a:bodyPr>
          <a:lstStyle/>
          <a:p>
            <a:pPr algn="ctr"/>
            <a:r>
              <a:rPr lang="en-US" sz="1200" dirty="0" smtClean="0">
                <a:solidFill>
                  <a:schemeClr val="bg1"/>
                </a:solidFill>
              </a:rPr>
              <a:t>Airbus </a:t>
            </a:r>
            <a:r>
              <a:rPr lang="en-US" sz="1200" dirty="0" smtClean="0">
                <a:solidFill>
                  <a:schemeClr val="bg1"/>
                </a:solidFill>
                <a:cs typeface="Arial"/>
              </a:rPr>
              <a:t>•</a:t>
            </a:r>
            <a:r>
              <a:rPr lang="en-US" sz="1200" dirty="0" smtClean="0">
                <a:solidFill>
                  <a:schemeClr val="bg1"/>
                </a:solidFill>
                <a:latin typeface="Arial"/>
                <a:cs typeface="Arial"/>
              </a:rPr>
              <a:t> BAE </a:t>
            </a:r>
            <a:r>
              <a:rPr lang="en-US" sz="1200" dirty="0">
                <a:solidFill>
                  <a:schemeClr val="bg1"/>
                </a:solidFill>
                <a:cs typeface="Arial"/>
              </a:rPr>
              <a:t>•</a:t>
            </a:r>
            <a:r>
              <a:rPr lang="en-US" sz="1200" dirty="0" smtClean="0">
                <a:solidFill>
                  <a:schemeClr val="bg1"/>
                </a:solidFill>
                <a:latin typeface="Arial"/>
                <a:cs typeface="Arial"/>
              </a:rPr>
              <a:t> Boeing </a:t>
            </a:r>
            <a:r>
              <a:rPr lang="en-US" sz="1200" dirty="0">
                <a:solidFill>
                  <a:schemeClr val="bg1"/>
                </a:solidFill>
                <a:cs typeface="Arial"/>
              </a:rPr>
              <a:t>•</a:t>
            </a:r>
            <a:r>
              <a:rPr lang="en-US" sz="1200" dirty="0" smtClean="0">
                <a:solidFill>
                  <a:schemeClr val="bg1"/>
                </a:solidFill>
                <a:latin typeface="Arial"/>
                <a:cs typeface="Arial"/>
              </a:rPr>
              <a:t> </a:t>
            </a:r>
            <a:r>
              <a:rPr lang="en-US" sz="1200" dirty="0" smtClean="0">
                <a:solidFill>
                  <a:schemeClr val="bg1"/>
                </a:solidFill>
              </a:rPr>
              <a:t>GE       </a:t>
            </a:r>
            <a:r>
              <a:rPr lang="en-US" sz="1200" dirty="0" smtClean="0">
                <a:solidFill>
                  <a:schemeClr val="bg1"/>
                </a:solidFill>
                <a:cs typeface="Arial"/>
              </a:rPr>
              <a:t>General Dynamics </a:t>
            </a:r>
            <a:r>
              <a:rPr lang="en-US" sz="1200" dirty="0" smtClean="0">
                <a:solidFill>
                  <a:schemeClr val="bg1"/>
                </a:solidFill>
              </a:rPr>
              <a:t> </a:t>
            </a:r>
            <a:r>
              <a:rPr lang="en-US" sz="1200" dirty="0" smtClean="0">
                <a:solidFill>
                  <a:schemeClr val="bg1"/>
                </a:solidFill>
                <a:cs typeface="Arial"/>
              </a:rPr>
              <a:t>• L-3 Comm           </a:t>
            </a:r>
            <a:r>
              <a:rPr lang="en-US" sz="1200" dirty="0" smtClean="0">
                <a:solidFill>
                  <a:schemeClr val="bg1"/>
                </a:solidFill>
              </a:rPr>
              <a:t>Lockheed Martin </a:t>
            </a:r>
            <a:r>
              <a:rPr lang="en-US" sz="1200" dirty="0" smtClean="0">
                <a:solidFill>
                  <a:schemeClr val="bg1"/>
                </a:solidFill>
                <a:cs typeface="Arial"/>
              </a:rPr>
              <a:t>• NASA  Northrop </a:t>
            </a:r>
            <a:r>
              <a:rPr lang="en-US" sz="1200" dirty="0">
                <a:solidFill>
                  <a:schemeClr val="bg1"/>
                </a:solidFill>
                <a:cs typeface="Arial"/>
              </a:rPr>
              <a:t>Grumman </a:t>
            </a:r>
            <a:r>
              <a:rPr lang="en-US" sz="1200" dirty="0" smtClean="0">
                <a:solidFill>
                  <a:schemeClr val="bg1"/>
                </a:solidFill>
                <a:cs typeface="Arial"/>
              </a:rPr>
              <a:t>• Raytheon </a:t>
            </a:r>
            <a:r>
              <a:rPr lang="en-US" sz="1200" dirty="0" smtClean="0">
                <a:solidFill>
                  <a:schemeClr val="bg1"/>
                </a:solidFill>
              </a:rPr>
              <a:t>Textron</a:t>
            </a:r>
            <a:r>
              <a:rPr lang="en-US" sz="1200" dirty="0" smtClean="0">
                <a:solidFill>
                  <a:schemeClr val="bg1"/>
                </a:solidFill>
                <a:cs typeface="Arial"/>
              </a:rPr>
              <a:t> • United Technologies</a:t>
            </a:r>
            <a:r>
              <a:rPr lang="en-US" sz="1200" dirty="0" smtClean="0">
                <a:solidFill>
                  <a:schemeClr val="bg1"/>
                </a:solidFill>
              </a:rPr>
              <a:t> </a:t>
            </a:r>
            <a:endParaRPr lang="en-US" sz="1200" dirty="0">
              <a:solidFill>
                <a:schemeClr val="bg1"/>
              </a:solidFill>
            </a:endParaRPr>
          </a:p>
        </p:txBody>
      </p:sp>
      <p:sp>
        <p:nvSpPr>
          <p:cNvPr id="18" name="TextBox 17"/>
          <p:cNvSpPr txBox="1"/>
          <p:nvPr/>
        </p:nvSpPr>
        <p:spPr>
          <a:xfrm>
            <a:off x="393195" y="2914370"/>
            <a:ext cx="2121405" cy="895630"/>
          </a:xfrm>
          <a:prstGeom prst="rect">
            <a:avLst/>
          </a:prstGeom>
          <a:noFill/>
        </p:spPr>
        <p:txBody>
          <a:bodyPr wrap="square" rtlCol="0">
            <a:spAutoFit/>
          </a:bodyPr>
          <a:lstStyle/>
          <a:p>
            <a:pPr algn="ctr">
              <a:lnSpc>
                <a:spcPct val="90000"/>
              </a:lnSpc>
            </a:pPr>
            <a:r>
              <a:rPr lang="en-US" sz="4800" spc="-600" dirty="0" smtClean="0">
                <a:solidFill>
                  <a:schemeClr val="bg1"/>
                </a:solidFill>
              </a:rPr>
              <a:t>3,200+</a:t>
            </a:r>
            <a:endParaRPr lang="en-US" sz="4000" spc="-150" baseline="20000" dirty="0" smtClean="0">
              <a:solidFill>
                <a:schemeClr val="bg1"/>
              </a:solidFill>
            </a:endParaRPr>
          </a:p>
          <a:p>
            <a:pPr algn="ctr">
              <a:lnSpc>
                <a:spcPct val="75000"/>
              </a:lnSpc>
            </a:pPr>
            <a:r>
              <a:rPr lang="en-US" sz="1200" dirty="0" smtClean="0">
                <a:solidFill>
                  <a:schemeClr val="bg1"/>
                </a:solidFill>
              </a:rPr>
              <a:t>Customers across industries</a:t>
            </a:r>
            <a:endParaRPr lang="en-US" sz="1200" dirty="0">
              <a:solidFill>
                <a:schemeClr val="bg1"/>
              </a:solidFill>
            </a:endParaRPr>
          </a:p>
        </p:txBody>
      </p:sp>
      <p:sp>
        <p:nvSpPr>
          <p:cNvPr id="19" name="Rectangle 18"/>
          <p:cNvSpPr/>
          <p:nvPr/>
        </p:nvSpPr>
        <p:spPr>
          <a:xfrm>
            <a:off x="2667000" y="2955869"/>
            <a:ext cx="1661032" cy="701731"/>
          </a:xfrm>
          <a:prstGeom prst="rect">
            <a:avLst/>
          </a:prstGeom>
        </p:spPr>
        <p:txBody>
          <a:bodyPr wrap="none">
            <a:spAutoFit/>
          </a:bodyPr>
          <a:lstStyle/>
          <a:p>
            <a:pPr algn="ctr">
              <a:lnSpc>
                <a:spcPct val="90000"/>
              </a:lnSpc>
            </a:pPr>
            <a:r>
              <a:rPr lang="en-US" sz="4400" dirty="0" smtClean="0">
                <a:solidFill>
                  <a:schemeClr val="bg1"/>
                </a:solidFill>
              </a:rPr>
              <a:t>$3.3B</a:t>
            </a:r>
            <a:endParaRPr lang="en-US" sz="4400" dirty="0">
              <a:solidFill>
                <a:schemeClr val="bg1"/>
              </a:solidFill>
            </a:endParaRPr>
          </a:p>
        </p:txBody>
      </p:sp>
      <p:sp>
        <p:nvSpPr>
          <p:cNvPr id="20" name="Rectangle 19"/>
          <p:cNvSpPr/>
          <p:nvPr/>
        </p:nvSpPr>
        <p:spPr>
          <a:xfrm>
            <a:off x="3130605" y="3533001"/>
            <a:ext cx="1441395" cy="461665"/>
          </a:xfrm>
          <a:prstGeom prst="rect">
            <a:avLst/>
          </a:prstGeom>
        </p:spPr>
        <p:txBody>
          <a:bodyPr wrap="square">
            <a:spAutoFit/>
          </a:bodyPr>
          <a:lstStyle/>
          <a:p>
            <a:r>
              <a:rPr lang="en-US" sz="1200" dirty="0" smtClean="0">
                <a:solidFill>
                  <a:schemeClr val="bg1"/>
                </a:solidFill>
              </a:rPr>
              <a:t>2015 sales  combined</a:t>
            </a:r>
            <a:endParaRPr lang="en-US" sz="1200" dirty="0">
              <a:solidFill>
                <a:schemeClr val="bg1"/>
              </a:solidFill>
            </a:endParaRPr>
          </a:p>
        </p:txBody>
      </p:sp>
    </p:spTree>
    <p:extLst>
      <p:ext uri="{BB962C8B-B14F-4D97-AF65-F5344CB8AC3E}">
        <p14:creationId xmlns:p14="http://schemas.microsoft.com/office/powerpoint/2010/main" val="297560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14971" b="1016"/>
          <a:stretch/>
        </p:blipFill>
        <p:spPr>
          <a:xfrm>
            <a:off x="0" y="1066800"/>
            <a:ext cx="9143999" cy="6301698"/>
          </a:xfrm>
          <a:prstGeom prst="rect">
            <a:avLst/>
          </a:prstGeom>
        </p:spPr>
      </p:pic>
      <p:sp>
        <p:nvSpPr>
          <p:cNvPr id="3" name="Title 6"/>
          <p:cNvSpPr txBox="1">
            <a:spLocks/>
          </p:cNvSpPr>
          <p:nvPr/>
        </p:nvSpPr>
        <p:spPr>
          <a:xfrm>
            <a:off x="395287" y="580073"/>
            <a:ext cx="8752891" cy="792000"/>
          </a:xfrm>
          <a:prstGeom prst="rect">
            <a:avLst/>
          </a:prstGeom>
        </p:spPr>
        <p:txBody>
          <a:bodyPr/>
          <a:lstStyle>
            <a:lvl1pPr algn="l" rtl="0" eaLnBrk="0" fontAlgn="base" hangingPunct="0">
              <a:lnSpc>
                <a:spcPts val="2600"/>
              </a:lnSpc>
              <a:spcBef>
                <a:spcPct val="0"/>
              </a:spcBef>
              <a:spcAft>
                <a:spcPct val="0"/>
              </a:spcAft>
              <a:defRPr lang="en-US" sz="2400" b="1" kern="1200" cap="none" spc="-80" baseline="0" smtClean="0">
                <a:solidFill>
                  <a:srgbClr val="0097D1"/>
                </a:solidFill>
                <a:latin typeface="+mj-lt"/>
                <a:ea typeface="+mj-ea"/>
                <a:cs typeface="+mj-cs"/>
              </a:defRPr>
            </a:lvl1pPr>
            <a:lvl2pPr algn="l" rtl="0" eaLnBrk="0" fontAlgn="base" hangingPunct="0">
              <a:lnSpc>
                <a:spcPts val="2600"/>
              </a:lnSpc>
              <a:spcBef>
                <a:spcPct val="0"/>
              </a:spcBef>
              <a:spcAft>
                <a:spcPct val="0"/>
              </a:spcAft>
              <a:defRPr sz="2400" b="1">
                <a:solidFill>
                  <a:schemeClr val="tx2"/>
                </a:solidFill>
                <a:latin typeface="Arial" charset="0"/>
              </a:defRPr>
            </a:lvl2pPr>
            <a:lvl3pPr algn="l" rtl="0" eaLnBrk="0" fontAlgn="base" hangingPunct="0">
              <a:lnSpc>
                <a:spcPts val="2600"/>
              </a:lnSpc>
              <a:spcBef>
                <a:spcPct val="0"/>
              </a:spcBef>
              <a:spcAft>
                <a:spcPct val="0"/>
              </a:spcAft>
              <a:defRPr sz="2400" b="1">
                <a:solidFill>
                  <a:schemeClr val="tx2"/>
                </a:solidFill>
                <a:latin typeface="Arial" charset="0"/>
              </a:defRPr>
            </a:lvl3pPr>
            <a:lvl4pPr algn="l" rtl="0" eaLnBrk="0" fontAlgn="base" hangingPunct="0">
              <a:lnSpc>
                <a:spcPts val="2600"/>
              </a:lnSpc>
              <a:spcBef>
                <a:spcPct val="0"/>
              </a:spcBef>
              <a:spcAft>
                <a:spcPct val="0"/>
              </a:spcAft>
              <a:defRPr sz="2400" b="1">
                <a:solidFill>
                  <a:schemeClr val="tx2"/>
                </a:solidFill>
                <a:latin typeface="Arial" charset="0"/>
              </a:defRPr>
            </a:lvl4pPr>
            <a:lvl5pPr algn="l" rtl="0" eaLnBrk="0" fontAlgn="base" hangingPunct="0">
              <a:lnSpc>
                <a:spcPts val="2600"/>
              </a:lnSpc>
              <a:spcBef>
                <a:spcPct val="0"/>
              </a:spcBef>
              <a:spcAft>
                <a:spcPct val="0"/>
              </a:spcAft>
              <a:defRPr sz="2400" b="1">
                <a:solidFill>
                  <a:schemeClr val="tx2"/>
                </a:solidFill>
                <a:latin typeface="Arial" charset="0"/>
              </a:defRPr>
            </a:lvl5pPr>
            <a:lvl6pPr marL="457200" algn="l" rtl="0" fontAlgn="base">
              <a:lnSpc>
                <a:spcPts val="2600"/>
              </a:lnSpc>
              <a:spcBef>
                <a:spcPct val="0"/>
              </a:spcBef>
              <a:spcAft>
                <a:spcPct val="0"/>
              </a:spcAft>
              <a:defRPr sz="2400" b="1">
                <a:solidFill>
                  <a:schemeClr val="tx2"/>
                </a:solidFill>
                <a:latin typeface="Arial" charset="0"/>
              </a:defRPr>
            </a:lvl6pPr>
            <a:lvl7pPr marL="914400" algn="l" rtl="0" fontAlgn="base">
              <a:lnSpc>
                <a:spcPts val="2600"/>
              </a:lnSpc>
              <a:spcBef>
                <a:spcPct val="0"/>
              </a:spcBef>
              <a:spcAft>
                <a:spcPct val="0"/>
              </a:spcAft>
              <a:defRPr sz="2400" b="1">
                <a:solidFill>
                  <a:schemeClr val="tx2"/>
                </a:solidFill>
                <a:latin typeface="Arial" charset="0"/>
              </a:defRPr>
            </a:lvl7pPr>
            <a:lvl8pPr marL="1371600" algn="l" rtl="0" fontAlgn="base">
              <a:lnSpc>
                <a:spcPts val="2600"/>
              </a:lnSpc>
              <a:spcBef>
                <a:spcPct val="0"/>
              </a:spcBef>
              <a:spcAft>
                <a:spcPct val="0"/>
              </a:spcAft>
              <a:defRPr sz="2400" b="1">
                <a:solidFill>
                  <a:schemeClr val="tx2"/>
                </a:solidFill>
                <a:latin typeface="Arial" charset="0"/>
              </a:defRPr>
            </a:lvl8pPr>
            <a:lvl9pPr marL="1828800" algn="l" rtl="0" fontAlgn="base">
              <a:lnSpc>
                <a:spcPts val="2600"/>
              </a:lnSpc>
              <a:spcBef>
                <a:spcPct val="0"/>
              </a:spcBef>
              <a:spcAft>
                <a:spcPct val="0"/>
              </a:spcAft>
              <a:defRPr sz="2400" b="1">
                <a:solidFill>
                  <a:schemeClr val="tx2"/>
                </a:solidFill>
                <a:latin typeface="Arial" charset="0"/>
              </a:defRPr>
            </a:lvl9pPr>
          </a:lstStyle>
          <a:p>
            <a:pPr defTabSz="914400"/>
            <a:endParaRPr lang="en-US" dirty="0" smtClean="0"/>
          </a:p>
        </p:txBody>
      </p:sp>
      <p:sp>
        <p:nvSpPr>
          <p:cNvPr id="5" name="Title 4"/>
          <p:cNvSpPr>
            <a:spLocks noGrp="1"/>
          </p:cNvSpPr>
          <p:nvPr>
            <p:ph type="title"/>
          </p:nvPr>
        </p:nvSpPr>
        <p:spPr>
          <a:xfrm>
            <a:off x="338380" y="685800"/>
            <a:ext cx="8115422" cy="523220"/>
          </a:xfrm>
        </p:spPr>
        <p:txBody>
          <a:bodyPr/>
          <a:lstStyle/>
          <a:p>
            <a:r>
              <a:rPr lang="en-US" sz="2800" dirty="0" smtClean="0"/>
              <a:t>Engineers are drowning in information</a:t>
            </a:r>
            <a:endParaRPr lang="en-US" sz="2800" dirty="0"/>
          </a:p>
        </p:txBody>
      </p:sp>
      <p:grpSp>
        <p:nvGrpSpPr>
          <p:cNvPr id="4" name="Group 3"/>
          <p:cNvGrpSpPr/>
          <p:nvPr/>
        </p:nvGrpSpPr>
        <p:grpSpPr>
          <a:xfrm>
            <a:off x="6400800" y="3499320"/>
            <a:ext cx="2438400" cy="1984621"/>
            <a:chOff x="304800" y="1898657"/>
            <a:chExt cx="2438400" cy="1984621"/>
          </a:xfrm>
        </p:grpSpPr>
        <p:sp>
          <p:nvSpPr>
            <p:cNvPr id="14" name="Rectangle 13"/>
            <p:cNvSpPr/>
            <p:nvPr/>
          </p:nvSpPr>
          <p:spPr>
            <a:xfrm>
              <a:off x="304800" y="1898657"/>
              <a:ext cx="2438400" cy="1505027"/>
            </a:xfrm>
            <a:prstGeom prst="rect">
              <a:avLst/>
            </a:prstGeom>
            <a:noFill/>
            <a:ln>
              <a:noFill/>
            </a:ln>
          </p:spPr>
          <p:txBody>
            <a:bodyPr wrap="square">
              <a:spAutoFit/>
            </a:bodyPr>
            <a:lstStyle/>
            <a:p>
              <a:pPr algn="ctr">
                <a:lnSpc>
                  <a:spcPct val="90000"/>
                </a:lnSpc>
                <a:spcAft>
                  <a:spcPts val="1200"/>
                </a:spcAft>
              </a:pPr>
              <a:r>
                <a:rPr lang="en-US" sz="4800" dirty="0">
                  <a:solidFill>
                    <a:schemeClr val="bg1"/>
                  </a:solidFill>
                  <a:latin typeface="Arial" pitchFamily="34" charset="0"/>
                </a:rPr>
                <a:t>30%</a:t>
              </a:r>
              <a:r>
                <a:rPr lang="en-US" sz="4800" dirty="0">
                  <a:solidFill>
                    <a:schemeClr val="bg1"/>
                  </a:solidFill>
                  <a:effectLst>
                    <a:outerShdw blurRad="38100" dist="38100" dir="2700000" algn="tl">
                      <a:srgbClr val="000000">
                        <a:alpha val="43137"/>
                      </a:srgbClr>
                    </a:outerShdw>
                  </a:effectLst>
                  <a:latin typeface="Arial" pitchFamily="34" charset="0"/>
                </a:rPr>
                <a:t> </a:t>
              </a:r>
              <a:r>
                <a:rPr lang="en-US" sz="4800" smtClean="0">
                  <a:solidFill>
                    <a:schemeClr val="bg1"/>
                  </a:solidFill>
                  <a:effectLst>
                    <a:outerShdw blurRad="38100" dist="38100" dir="2700000" algn="tl">
                      <a:srgbClr val="000000">
                        <a:alpha val="43137"/>
                      </a:srgbClr>
                    </a:outerShdw>
                  </a:effectLst>
                  <a:latin typeface="Arial" pitchFamily="34" charset="0"/>
                </a:rPr>
                <a:t/>
              </a:r>
              <a:br>
                <a:rPr lang="en-US" sz="4800" smtClean="0">
                  <a:solidFill>
                    <a:schemeClr val="bg1"/>
                  </a:solidFill>
                  <a:effectLst>
                    <a:outerShdw blurRad="38100" dist="38100" dir="2700000" algn="tl">
                      <a:srgbClr val="000000">
                        <a:alpha val="43137"/>
                      </a:srgbClr>
                    </a:outerShdw>
                  </a:effectLst>
                  <a:latin typeface="Arial" pitchFamily="34" charset="0"/>
                </a:rPr>
              </a:br>
              <a:r>
                <a:rPr lang="en-US" smtClean="0">
                  <a:solidFill>
                    <a:schemeClr val="bg1"/>
                  </a:solidFill>
                  <a:latin typeface="Arial" pitchFamily="34" charset="0"/>
                </a:rPr>
                <a:t> </a:t>
              </a:r>
              <a:r>
                <a:rPr lang="en-US" dirty="0">
                  <a:solidFill>
                    <a:schemeClr val="bg1"/>
                  </a:solidFill>
                  <a:latin typeface="Arial" pitchFamily="34" charset="0"/>
                </a:rPr>
                <a:t>wasted duplicating research and work </a:t>
              </a:r>
              <a:r>
                <a:rPr lang="en-US" dirty="0" smtClean="0">
                  <a:solidFill>
                    <a:schemeClr val="bg1"/>
                  </a:solidFill>
                  <a:latin typeface="Arial" pitchFamily="34" charset="0"/>
                </a:rPr>
                <a:t>previously performed</a:t>
              </a:r>
              <a:endParaRPr lang="en-US" dirty="0">
                <a:solidFill>
                  <a:schemeClr val="bg1"/>
                </a:solidFill>
                <a:latin typeface="Arial" pitchFamily="34" charset="0"/>
              </a:endParaRPr>
            </a:p>
          </p:txBody>
        </p:sp>
        <p:sp>
          <p:nvSpPr>
            <p:cNvPr id="21" name="TextBox 20"/>
            <p:cNvSpPr txBox="1"/>
            <p:nvPr/>
          </p:nvSpPr>
          <p:spPr>
            <a:xfrm>
              <a:off x="424656" y="3637057"/>
              <a:ext cx="2198687" cy="246221"/>
            </a:xfrm>
            <a:prstGeom prst="rect">
              <a:avLst/>
            </a:prstGeom>
            <a:noFill/>
          </p:spPr>
          <p:txBody>
            <a:bodyPr wrap="square" lIns="0" tIns="0" rIns="0" bIns="0" rtlCol="0">
              <a:spAutoFit/>
            </a:bodyPr>
            <a:lstStyle/>
            <a:p>
              <a:pPr lvl="0" algn="ctr">
                <a:defRPr/>
              </a:pPr>
              <a:r>
                <a:rPr lang="en-US" sz="800" cap="all" dirty="0">
                  <a:solidFill>
                    <a:schemeClr val="bg1"/>
                  </a:solidFill>
                </a:rPr>
                <a:t>European Commission </a:t>
              </a:r>
              <a:r>
                <a:rPr lang="en-US" sz="800" cap="all" dirty="0" smtClean="0">
                  <a:solidFill>
                    <a:schemeClr val="bg1"/>
                  </a:solidFill>
                </a:rPr>
                <a:t>and </a:t>
              </a:r>
              <a:br>
                <a:rPr lang="en-US" sz="800" cap="all" dirty="0" smtClean="0">
                  <a:solidFill>
                    <a:schemeClr val="bg1"/>
                  </a:solidFill>
                </a:rPr>
              </a:br>
              <a:r>
                <a:rPr lang="en-US" sz="800" cap="all" dirty="0" smtClean="0">
                  <a:solidFill>
                    <a:schemeClr val="bg1"/>
                  </a:solidFill>
                </a:rPr>
                <a:t>the European </a:t>
              </a:r>
              <a:r>
                <a:rPr lang="en-US" sz="800" cap="all" dirty="0">
                  <a:solidFill>
                    <a:schemeClr val="bg1"/>
                  </a:solidFill>
                </a:rPr>
                <a:t>Patent </a:t>
              </a:r>
              <a:r>
                <a:rPr lang="en-US" sz="800" cap="all" dirty="0" smtClean="0">
                  <a:solidFill>
                    <a:schemeClr val="bg1"/>
                  </a:solidFill>
                </a:rPr>
                <a:t>Office, 2007</a:t>
              </a:r>
              <a:endParaRPr lang="en-US" sz="800" b="0" kern="1200" cap="all" spc="0" baseline="0" dirty="0">
                <a:solidFill>
                  <a:schemeClr val="bg1"/>
                </a:solidFill>
                <a:latin typeface="+mn-lt"/>
                <a:ea typeface="+mn-ea"/>
                <a:cs typeface="+mn-cs"/>
              </a:endParaRPr>
            </a:p>
          </p:txBody>
        </p:sp>
      </p:grpSp>
      <p:grpSp>
        <p:nvGrpSpPr>
          <p:cNvPr id="6" name="Group 5"/>
          <p:cNvGrpSpPr/>
          <p:nvPr/>
        </p:nvGrpSpPr>
        <p:grpSpPr>
          <a:xfrm>
            <a:off x="3291343" y="3499317"/>
            <a:ext cx="2434202" cy="1715225"/>
            <a:chOff x="-698649" y="3888540"/>
            <a:chExt cx="14012391" cy="1927077"/>
          </a:xfrm>
        </p:grpSpPr>
        <p:sp>
          <p:nvSpPr>
            <p:cNvPr id="17" name="Rectangle 16"/>
            <p:cNvSpPr/>
            <p:nvPr/>
          </p:nvSpPr>
          <p:spPr>
            <a:xfrm>
              <a:off x="-698649" y="3888540"/>
              <a:ext cx="14012391" cy="1690918"/>
            </a:xfrm>
            <a:prstGeom prst="rect">
              <a:avLst/>
            </a:prstGeom>
            <a:noFill/>
            <a:ln>
              <a:noFill/>
            </a:ln>
          </p:spPr>
          <p:txBody>
            <a:bodyPr wrap="square">
              <a:spAutoFit/>
            </a:bodyPr>
            <a:lstStyle/>
            <a:p>
              <a:pPr algn="ctr">
                <a:lnSpc>
                  <a:spcPct val="90000"/>
                </a:lnSpc>
                <a:spcAft>
                  <a:spcPts val="1200"/>
                </a:spcAft>
              </a:pPr>
              <a:r>
                <a:rPr lang="en-US" sz="4800" dirty="0" smtClean="0">
                  <a:solidFill>
                    <a:schemeClr val="bg1"/>
                  </a:solidFill>
                  <a:latin typeface="Arial" pitchFamily="34" charset="0"/>
                </a:rPr>
                <a:t>30-50%</a:t>
              </a:r>
              <a:r>
                <a:rPr lang="en-US" sz="2800" dirty="0" smtClean="0">
                  <a:solidFill>
                    <a:schemeClr val="bg1"/>
                  </a:solidFill>
                  <a:latin typeface="Arial" pitchFamily="34" charset="0"/>
                </a:rPr>
                <a:t> </a:t>
              </a:r>
              <a:br>
                <a:rPr lang="en-US" sz="2800" dirty="0" smtClean="0">
                  <a:solidFill>
                    <a:schemeClr val="bg1"/>
                  </a:solidFill>
                  <a:latin typeface="Arial" pitchFamily="34" charset="0"/>
                </a:rPr>
              </a:br>
              <a:r>
                <a:rPr lang="en-US" dirty="0" smtClean="0">
                  <a:solidFill>
                    <a:schemeClr val="bg1"/>
                  </a:solidFill>
                  <a:latin typeface="Arial" pitchFamily="34" charset="0"/>
                </a:rPr>
                <a:t>of engineer’s time spent searching for information</a:t>
              </a:r>
              <a:endParaRPr lang="en-US" dirty="0">
                <a:solidFill>
                  <a:schemeClr val="bg1"/>
                </a:solidFill>
                <a:latin typeface="Arial" pitchFamily="34" charset="0"/>
              </a:endParaRPr>
            </a:p>
          </p:txBody>
        </p:sp>
        <p:sp>
          <p:nvSpPr>
            <p:cNvPr id="22" name="TextBox 21"/>
            <p:cNvSpPr txBox="1"/>
            <p:nvPr/>
          </p:nvSpPr>
          <p:spPr>
            <a:xfrm>
              <a:off x="3967850" y="5677300"/>
              <a:ext cx="3890925" cy="138317"/>
            </a:xfrm>
            <a:prstGeom prst="rect">
              <a:avLst/>
            </a:prstGeom>
            <a:noFill/>
          </p:spPr>
          <p:txBody>
            <a:bodyPr wrap="square" lIns="0" tIns="0" rIns="0" bIns="0" rtlCol="0">
              <a:spAutoFit/>
            </a:bodyPr>
            <a:lstStyle/>
            <a:p>
              <a:pPr lvl="0" algn="ctr">
                <a:defRPr/>
              </a:pPr>
              <a:r>
                <a:rPr lang="en-US" sz="800" cap="all" dirty="0" smtClean="0">
                  <a:solidFill>
                    <a:schemeClr val="bg1"/>
                  </a:solidFill>
                </a:rPr>
                <a:t>IHS, 2015</a:t>
              </a:r>
              <a:endParaRPr lang="en-US" sz="800" b="0" kern="1200" cap="all" spc="0" baseline="0" dirty="0">
                <a:solidFill>
                  <a:schemeClr val="bg1"/>
                </a:solidFill>
                <a:latin typeface="+mn-lt"/>
                <a:ea typeface="+mn-ea"/>
                <a:cs typeface="+mn-cs"/>
              </a:endParaRPr>
            </a:p>
          </p:txBody>
        </p:sp>
      </p:grpSp>
      <p:grpSp>
        <p:nvGrpSpPr>
          <p:cNvPr id="24" name="Group 23"/>
          <p:cNvGrpSpPr/>
          <p:nvPr/>
        </p:nvGrpSpPr>
        <p:grpSpPr>
          <a:xfrm>
            <a:off x="468312" y="3499320"/>
            <a:ext cx="1998891" cy="1681002"/>
            <a:chOff x="3106737" y="3947754"/>
            <a:chExt cx="1998891" cy="1681002"/>
          </a:xfrm>
        </p:grpSpPr>
        <p:sp>
          <p:nvSpPr>
            <p:cNvPr id="18" name="Rectangle 17"/>
            <p:cNvSpPr/>
            <p:nvPr/>
          </p:nvSpPr>
          <p:spPr>
            <a:xfrm>
              <a:off x="3106737" y="3947754"/>
              <a:ext cx="1998891" cy="1505027"/>
            </a:xfrm>
            <a:prstGeom prst="rect">
              <a:avLst/>
            </a:prstGeom>
            <a:noFill/>
            <a:ln>
              <a:noFill/>
            </a:ln>
          </p:spPr>
          <p:txBody>
            <a:bodyPr wrap="square">
              <a:spAutoFit/>
            </a:bodyPr>
            <a:lstStyle/>
            <a:p>
              <a:pPr algn="ctr">
                <a:lnSpc>
                  <a:spcPct val="90000"/>
                </a:lnSpc>
                <a:spcAft>
                  <a:spcPts val="1200"/>
                </a:spcAft>
              </a:pPr>
              <a:r>
                <a:rPr lang="en-US" sz="4800" dirty="0" smtClean="0">
                  <a:solidFill>
                    <a:schemeClr val="bg1"/>
                  </a:solidFill>
                  <a:latin typeface="Arial" pitchFamily="34" charset="0"/>
                </a:rPr>
                <a:t>40% </a:t>
              </a:r>
              <a:br>
                <a:rPr lang="en-US" sz="4800" dirty="0" smtClean="0">
                  <a:solidFill>
                    <a:schemeClr val="bg1"/>
                  </a:solidFill>
                  <a:latin typeface="Arial" pitchFamily="34" charset="0"/>
                </a:rPr>
              </a:br>
              <a:r>
                <a:rPr lang="en-US" dirty="0" smtClean="0">
                  <a:solidFill>
                    <a:schemeClr val="bg1"/>
                  </a:solidFill>
                  <a:latin typeface="Arial" pitchFamily="34" charset="0"/>
                </a:rPr>
                <a:t>growth in data each year; meanwhile...</a:t>
              </a:r>
            </a:p>
          </p:txBody>
        </p:sp>
        <p:sp>
          <p:nvSpPr>
            <p:cNvPr id="23" name="TextBox 22"/>
            <p:cNvSpPr txBox="1"/>
            <p:nvPr/>
          </p:nvSpPr>
          <p:spPr>
            <a:xfrm>
              <a:off x="3146202" y="5505645"/>
              <a:ext cx="1828800" cy="123111"/>
            </a:xfrm>
            <a:prstGeom prst="rect">
              <a:avLst/>
            </a:prstGeom>
            <a:noFill/>
          </p:spPr>
          <p:txBody>
            <a:bodyPr wrap="square" lIns="0" tIns="0" rIns="0" bIns="0" rtlCol="0">
              <a:spAutoFit/>
            </a:bodyPr>
            <a:lstStyle/>
            <a:p>
              <a:pPr lvl="0" algn="ctr">
                <a:defRPr/>
              </a:pPr>
              <a:r>
                <a:rPr lang="en-US" sz="800" cap="all" dirty="0" smtClean="0">
                  <a:solidFill>
                    <a:schemeClr val="bg1"/>
                  </a:solidFill>
                </a:rPr>
                <a:t>IDC, 2015;</a:t>
              </a:r>
              <a:endParaRPr lang="en-US" sz="800" b="0" kern="1200" cap="all" spc="0" baseline="0" dirty="0">
                <a:solidFill>
                  <a:schemeClr val="bg1"/>
                </a:solidFill>
                <a:latin typeface="+mn-lt"/>
                <a:ea typeface="+mn-ea"/>
                <a:cs typeface="+mn-cs"/>
              </a:endParaRPr>
            </a:p>
          </p:txBody>
        </p:sp>
      </p:grpSp>
      <p:sp>
        <p:nvSpPr>
          <p:cNvPr id="7" name="Right Arrow 6"/>
          <p:cNvSpPr/>
          <p:nvPr/>
        </p:nvSpPr>
        <p:spPr>
          <a:xfrm>
            <a:off x="2467203" y="4046753"/>
            <a:ext cx="809625" cy="66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711031" y="4063289"/>
            <a:ext cx="809625" cy="665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4774348" y="208714"/>
            <a:ext cx="3679879"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smtClean="0">
                <a:solidFill>
                  <a:schemeClr val="bg1"/>
                </a:solidFill>
                <a:latin typeface="Verdana"/>
                <a:cs typeface="Verdana"/>
              </a:rPr>
              <a:t>ENGINEERING &amp; PRODUCT DESIGN</a:t>
            </a:r>
            <a:endParaRPr lang="en-US" sz="1000" dirty="0">
              <a:solidFill>
                <a:schemeClr val="bg1"/>
              </a:solidFill>
              <a:latin typeface="Verdana"/>
              <a:cs typeface="Verdana"/>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8327" y="208714"/>
            <a:ext cx="313882" cy="322000"/>
          </a:xfrm>
          <a:prstGeom prst="rect">
            <a:avLst/>
          </a:prstGeom>
        </p:spPr>
      </p:pic>
    </p:spTree>
    <p:extLst>
      <p:ext uri="{BB962C8B-B14F-4D97-AF65-F5344CB8AC3E}">
        <p14:creationId xmlns:p14="http://schemas.microsoft.com/office/powerpoint/2010/main" val="225045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IHS Engineering Workbench</a:t>
            </a:r>
            <a:endParaRPr lang="en-US" dirty="0"/>
          </a:p>
        </p:txBody>
      </p:sp>
      <p:sp>
        <p:nvSpPr>
          <p:cNvPr id="3" name="Content Placeholder 2"/>
          <p:cNvSpPr>
            <a:spLocks noGrp="1"/>
          </p:cNvSpPr>
          <p:nvPr>
            <p:ph idx="1"/>
          </p:nvPr>
        </p:nvSpPr>
        <p:spPr/>
        <p:txBody>
          <a:bodyPr anchor="t"/>
          <a:lstStyle/>
          <a:p>
            <a:pPr marL="0" indent="0">
              <a:buNone/>
            </a:pPr>
            <a:r>
              <a:rPr lang="en-US" dirty="0" smtClean="0"/>
              <a:t>Combining the unique IHS Markit standards </a:t>
            </a:r>
            <a:r>
              <a:rPr lang="en-US" dirty="0"/>
              <a:t>l</a:t>
            </a:r>
            <a:r>
              <a:rPr lang="en-US" dirty="0" smtClean="0"/>
              <a:t>ibrary with next-generation search technology, making essential industry standards...</a:t>
            </a:r>
          </a:p>
          <a:p>
            <a:pPr lvl="1"/>
            <a:r>
              <a:rPr lang="en-US" sz="1600" b="1" dirty="0" smtClean="0">
                <a:solidFill>
                  <a:schemeClr val="accent1"/>
                </a:solidFill>
              </a:rPr>
              <a:t>Easier to Discover</a:t>
            </a:r>
          </a:p>
          <a:p>
            <a:pPr lvl="1"/>
            <a:r>
              <a:rPr lang="en-US" sz="1600" b="1" dirty="0" smtClean="0">
                <a:solidFill>
                  <a:schemeClr val="accent1"/>
                </a:solidFill>
              </a:rPr>
              <a:t>Easier to Use</a:t>
            </a:r>
          </a:p>
          <a:p>
            <a:pPr lvl="1"/>
            <a:r>
              <a:rPr lang="en-US" sz="1600" b="1" dirty="0" smtClean="0">
                <a:solidFill>
                  <a:schemeClr val="accent1"/>
                </a:solidFill>
              </a:rPr>
              <a:t>Easier to Manage</a:t>
            </a:r>
            <a:endParaRPr lang="en-US" sz="1600" b="1" dirty="0">
              <a:solidFill>
                <a:schemeClr val="accent1"/>
              </a:solidFill>
            </a:endParaRPr>
          </a:p>
          <a:p>
            <a:pPr marL="0" indent="0">
              <a:spcBef>
                <a:spcPts val="1800"/>
              </a:spcBef>
              <a:buNone/>
            </a:pPr>
            <a:r>
              <a:rPr lang="en-US" dirty="0" smtClean="0"/>
              <a:t>...and connecting standards to third-party and internal technical reference content within a single platform.</a:t>
            </a:r>
          </a:p>
        </p:txBody>
      </p:sp>
      <p:sp>
        <p:nvSpPr>
          <p:cNvPr id="27" name="Slide Number Placeholder 2"/>
          <p:cNvSpPr>
            <a:spLocks noGrp="1"/>
          </p:cNvSpPr>
          <p:nvPr>
            <p:ph type="sldNum" sz="quarter" idx="12"/>
          </p:nvPr>
        </p:nvSpPr>
        <p:spPr>
          <a:xfrm>
            <a:off x="8274942" y="270195"/>
            <a:ext cx="411858" cy="153888"/>
          </a:xfrm>
        </p:spPr>
        <p:txBody>
          <a:bodyPr vert="horz" wrap="square" lIns="0" tIns="0" rIns="0" bIns="0" rtlCol="0" anchor="ctr">
            <a:spAutoFit/>
          </a:bodyPr>
          <a:lstStyle/>
          <a:p>
            <a:fld id="{006BD812-0844-4FE1-A8DC-AD4300E2D587}" type="slidenum">
              <a:rPr lang="en-US"/>
              <a:pPr/>
              <a:t>5</a:t>
            </a:fld>
            <a:endParaRPr lang="en-US" dirty="0"/>
          </a:p>
        </p:txBody>
      </p:sp>
      <p:grpSp>
        <p:nvGrpSpPr>
          <p:cNvPr id="46" name="Group 45"/>
          <p:cNvGrpSpPr/>
          <p:nvPr/>
        </p:nvGrpSpPr>
        <p:grpSpPr>
          <a:xfrm>
            <a:off x="780063" y="4375054"/>
            <a:ext cx="7751571" cy="1934979"/>
            <a:chOff x="847485" y="3106475"/>
            <a:chExt cx="7751571" cy="1934979"/>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416" y="4244614"/>
              <a:ext cx="7486640" cy="796840"/>
            </a:xfrm>
            <a:prstGeom prst="rect">
              <a:avLst/>
            </a:prstGeom>
          </p:spPr>
        </p:pic>
        <p:grpSp>
          <p:nvGrpSpPr>
            <p:cNvPr id="25" name="Group 24"/>
            <p:cNvGrpSpPr/>
            <p:nvPr/>
          </p:nvGrpSpPr>
          <p:grpSpPr>
            <a:xfrm>
              <a:off x="847485" y="3106475"/>
              <a:ext cx="7661574" cy="1466706"/>
              <a:chOff x="85558" y="3092217"/>
              <a:chExt cx="8007797" cy="1621547"/>
            </a:xfrm>
          </p:grpSpPr>
          <p:grpSp>
            <p:nvGrpSpPr>
              <p:cNvPr id="20" name="Group 19"/>
              <p:cNvGrpSpPr/>
              <p:nvPr/>
            </p:nvGrpSpPr>
            <p:grpSpPr>
              <a:xfrm>
                <a:off x="3894019" y="3281634"/>
                <a:ext cx="1353216" cy="1264798"/>
                <a:chOff x="1307572" y="2569959"/>
                <a:chExt cx="1742357" cy="1744614"/>
              </a:xfrm>
            </p:grpSpPr>
            <p:sp>
              <p:nvSpPr>
                <p:cNvPr id="21" name="TextBox 20"/>
                <p:cNvSpPr txBox="1"/>
                <p:nvPr/>
              </p:nvSpPr>
              <p:spPr>
                <a:xfrm>
                  <a:off x="1307572" y="3298351"/>
                  <a:ext cx="1742357" cy="1016222"/>
                </a:xfrm>
                <a:prstGeom prst="rect">
                  <a:avLst/>
                </a:prstGeom>
                <a:noFill/>
              </p:spPr>
              <p:txBody>
                <a:bodyPr wrap="square" rtlCol="0">
                  <a:spAutoFit/>
                </a:bodyPr>
                <a:lstStyle/>
                <a:p>
                  <a:pPr algn="ctr"/>
                  <a:r>
                    <a:rPr lang="en-US" sz="1200" dirty="0" smtClean="0">
                      <a:solidFill>
                        <a:prstClr val="black"/>
                      </a:solidFill>
                      <a:ea typeface="ＭＳ Ｐゴシック" panose="020B0600070205080204" pitchFamily="34" charset="-128"/>
                    </a:rPr>
                    <a:t>Vetted WWW Content</a:t>
                  </a:r>
                </a:p>
                <a:p>
                  <a:pPr algn="ctr"/>
                  <a:r>
                    <a:rPr lang="en-US" sz="1200" dirty="0" smtClean="0">
                      <a:solidFill>
                        <a:prstClr val="black"/>
                      </a:solidFill>
                      <a:ea typeface="ＭＳ Ｐゴシック" panose="020B0600070205080204" pitchFamily="34" charset="-128"/>
                    </a:rPr>
                    <a:t>and Expertise</a:t>
                  </a:r>
                  <a:endParaRPr lang="en-US" sz="1200" dirty="0">
                    <a:solidFill>
                      <a:prstClr val="black"/>
                    </a:solidFill>
                    <a:ea typeface="ＭＳ Ｐゴシック" panose="020B0600070205080204" pitchFamily="34" charset="-128"/>
                  </a:endParaRPr>
                </a:p>
              </p:txBody>
            </p:sp>
            <p:pic>
              <p:nvPicPr>
                <p:cNvPr id="22" name="Picture 5" descr="http://arnog.github.io/ttwf/assets/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8658" y="2569959"/>
                  <a:ext cx="717824" cy="69878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997078" y="3188738"/>
                <a:ext cx="2081853" cy="1525026"/>
                <a:chOff x="1701514" y="3179500"/>
                <a:chExt cx="2081853" cy="1525026"/>
              </a:xfrm>
            </p:grpSpPr>
            <p:sp>
              <p:nvSpPr>
                <p:cNvPr id="23" name="TextBox 22"/>
                <p:cNvSpPr txBox="1"/>
                <p:nvPr/>
              </p:nvSpPr>
              <p:spPr>
                <a:xfrm>
                  <a:off x="1701514" y="3785802"/>
                  <a:ext cx="2081853" cy="918724"/>
                </a:xfrm>
                <a:prstGeom prst="rect">
                  <a:avLst/>
                </a:prstGeom>
                <a:noFill/>
              </p:spPr>
              <p:txBody>
                <a:bodyPr wrap="square" rtlCol="0">
                  <a:spAutoFit/>
                </a:bodyPr>
                <a:lstStyle/>
                <a:p>
                  <a:pPr algn="ctr"/>
                  <a:r>
                    <a:rPr lang="en-US" sz="1200" dirty="0" smtClean="0">
                      <a:solidFill>
                        <a:prstClr val="black"/>
                      </a:solidFill>
                      <a:ea typeface="ＭＳ Ｐゴシック" panose="020B0600070205080204" pitchFamily="34" charset="-128"/>
                    </a:rPr>
                    <a:t>Technical Publications</a:t>
                  </a:r>
                </a:p>
                <a:p>
                  <a:pPr algn="ctr"/>
                  <a:r>
                    <a:rPr lang="en-US" sz="1200" dirty="0" smtClean="0">
                      <a:solidFill>
                        <a:prstClr val="black"/>
                      </a:solidFill>
                      <a:ea typeface="ＭＳ Ｐゴシック" panose="020B0600070205080204" pitchFamily="34" charset="-128"/>
                    </a:rPr>
                    <a:t>Books</a:t>
                  </a:r>
                </a:p>
                <a:p>
                  <a:pPr algn="ctr"/>
                  <a:r>
                    <a:rPr lang="en-US" sz="1200" dirty="0" smtClean="0">
                      <a:solidFill>
                        <a:prstClr val="black"/>
                      </a:solidFill>
                      <a:ea typeface="ＭＳ Ｐゴシック" panose="020B0600070205080204" pitchFamily="34" charset="-128"/>
                    </a:rPr>
                    <a:t>Journals</a:t>
                  </a:r>
                </a:p>
                <a:p>
                  <a:pPr algn="ctr"/>
                  <a:r>
                    <a:rPr lang="en-US" sz="1200" dirty="0" smtClean="0">
                      <a:solidFill>
                        <a:prstClr val="black"/>
                      </a:solidFill>
                      <a:ea typeface="ＭＳ Ｐゴシック" panose="020B0600070205080204" pitchFamily="34" charset="-128"/>
                    </a:rPr>
                    <a:t>Patents</a:t>
                  </a:r>
                  <a:endParaRPr lang="en-US" sz="1200" dirty="0">
                    <a:solidFill>
                      <a:prstClr val="black"/>
                    </a:solidFill>
                    <a:ea typeface="ＭＳ Ｐゴシック" panose="020B0600070205080204" pitchFamily="34" charset="-128"/>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4586" y="3179500"/>
                  <a:ext cx="399663" cy="51748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5391" y="3221739"/>
                  <a:ext cx="410146" cy="534972"/>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843" y="3272396"/>
                  <a:ext cx="433312" cy="568955"/>
                </a:xfrm>
                <a:prstGeom prst="rect">
                  <a:avLst/>
                </a:prstGeom>
              </p:spPr>
            </p:pic>
          </p:grpSp>
          <p:grpSp>
            <p:nvGrpSpPr>
              <p:cNvPr id="18" name="Group 17"/>
              <p:cNvGrpSpPr/>
              <p:nvPr/>
            </p:nvGrpSpPr>
            <p:grpSpPr>
              <a:xfrm>
                <a:off x="85558" y="3092217"/>
                <a:ext cx="2171317" cy="1591458"/>
                <a:chOff x="2819522" y="3082980"/>
                <a:chExt cx="2171317" cy="1591458"/>
              </a:xfrm>
            </p:grpSpPr>
            <p:sp>
              <p:nvSpPr>
                <p:cNvPr id="28" name="TextBox 27"/>
                <p:cNvSpPr txBox="1"/>
                <p:nvPr/>
              </p:nvSpPr>
              <p:spPr>
                <a:xfrm>
                  <a:off x="2830666" y="4334169"/>
                  <a:ext cx="2160173" cy="340269"/>
                </a:xfrm>
                <a:prstGeom prst="rect">
                  <a:avLst/>
                </a:prstGeom>
                <a:noFill/>
              </p:spPr>
              <p:txBody>
                <a:bodyPr wrap="square" rtlCol="0">
                  <a:spAutoFit/>
                </a:bodyPr>
                <a:lstStyle/>
                <a:p>
                  <a:pPr algn="ctr"/>
                  <a:r>
                    <a:rPr lang="en-US" sz="1400" dirty="0" smtClean="0">
                      <a:solidFill>
                        <a:prstClr val="black"/>
                      </a:solidFill>
                      <a:ea typeface="ＭＳ Ｐゴシック" panose="020B0600070205080204" pitchFamily="34" charset="-128"/>
                    </a:rPr>
                    <a:t>Internal Standards</a:t>
                  </a:r>
                  <a:endParaRPr lang="en-US" sz="1400" dirty="0">
                    <a:solidFill>
                      <a:prstClr val="black"/>
                    </a:solidFill>
                    <a:ea typeface="ＭＳ Ｐゴシック" panose="020B0600070205080204" pitchFamily="34" charset="-128"/>
                  </a:endParaRPr>
                </a:p>
              </p:txBody>
            </p:sp>
            <p:sp>
              <p:nvSpPr>
                <p:cNvPr id="29" name="TextBox 28"/>
                <p:cNvSpPr txBox="1"/>
                <p:nvPr/>
              </p:nvSpPr>
              <p:spPr>
                <a:xfrm>
                  <a:off x="2819522" y="3082980"/>
                  <a:ext cx="2131012" cy="340269"/>
                </a:xfrm>
                <a:prstGeom prst="rect">
                  <a:avLst/>
                </a:prstGeom>
                <a:noFill/>
              </p:spPr>
              <p:txBody>
                <a:bodyPr wrap="square" rtlCol="0">
                  <a:spAutoFit/>
                </a:bodyPr>
                <a:lstStyle/>
                <a:p>
                  <a:pPr algn="ctr"/>
                  <a:r>
                    <a:rPr lang="en-US" sz="1400" dirty="0" smtClean="0">
                      <a:solidFill>
                        <a:prstClr val="black"/>
                      </a:solidFill>
                      <a:ea typeface="ＭＳ Ｐゴシック" panose="020B0600070205080204" pitchFamily="34" charset="-128"/>
                    </a:rPr>
                    <a:t>Industry Standards</a:t>
                  </a:r>
                  <a:endParaRPr lang="en-US" sz="1400" dirty="0">
                    <a:solidFill>
                      <a:prstClr val="black"/>
                    </a:solidFill>
                    <a:ea typeface="ＭＳ Ｐゴシック" panose="020B0600070205080204" pitchFamily="34" charset="-128"/>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1232" y="3444110"/>
                  <a:ext cx="550406" cy="796815"/>
                </a:xfrm>
                <a:prstGeom prst="rect">
                  <a:avLst/>
                </a:prstGeom>
                <a:ln>
                  <a:noFill/>
                </a:ln>
                <a:effectLst>
                  <a:outerShdw blurRad="292100" dist="139700" dir="2700000" algn="tl" rotWithShape="0">
                    <a:srgbClr val="333333">
                      <a:alpha val="65000"/>
                    </a:srgbClr>
                  </a:outerShdw>
                </a:effectLst>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9546" y="3556735"/>
                  <a:ext cx="514600" cy="744979"/>
                </a:xfrm>
                <a:prstGeom prst="rect">
                  <a:avLst/>
                </a:prstGeom>
                <a:ln>
                  <a:noFill/>
                </a:ln>
                <a:effectLst>
                  <a:outerShdw blurRad="292100" dist="139700" dir="2700000" algn="tl" rotWithShape="0">
                    <a:srgbClr val="333333">
                      <a:alpha val="65000"/>
                    </a:srgbClr>
                  </a:outerShdw>
                </a:effectLst>
              </p:spPr>
            </p:pic>
          </p:grpSp>
          <p:grpSp>
            <p:nvGrpSpPr>
              <p:cNvPr id="39" name="Group 38"/>
              <p:cNvGrpSpPr/>
              <p:nvPr/>
            </p:nvGrpSpPr>
            <p:grpSpPr>
              <a:xfrm>
                <a:off x="5452328" y="3230979"/>
                <a:ext cx="2641027" cy="1119527"/>
                <a:chOff x="7232735" y="2753665"/>
                <a:chExt cx="3272969" cy="1668233"/>
              </a:xfrm>
            </p:grpSpPr>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7948" y="2753665"/>
                  <a:ext cx="3077756" cy="1668233"/>
                </a:xfrm>
                <a:prstGeom prst="rect">
                  <a:avLst/>
                </a:prstGeom>
              </p:spPr>
            </p:pic>
            <p:sp>
              <p:nvSpPr>
                <p:cNvPr id="41" name="TextBox 40"/>
                <p:cNvSpPr txBox="1"/>
                <p:nvPr/>
              </p:nvSpPr>
              <p:spPr>
                <a:xfrm>
                  <a:off x="7232735" y="3641721"/>
                  <a:ext cx="1742357" cy="760563"/>
                </a:xfrm>
                <a:prstGeom prst="rect">
                  <a:avLst/>
                </a:prstGeom>
                <a:noFill/>
              </p:spPr>
              <p:txBody>
                <a:bodyPr wrap="square" rtlCol="0">
                  <a:spAutoFit/>
                </a:bodyPr>
                <a:lstStyle/>
                <a:p>
                  <a:r>
                    <a:rPr lang="en-US" sz="1200" dirty="0" smtClean="0">
                      <a:solidFill>
                        <a:prstClr val="black"/>
                      </a:solidFill>
                      <a:ea typeface="ＭＳ Ｐゴシック" panose="020B0600070205080204" pitchFamily="34" charset="-128"/>
                    </a:rPr>
                    <a:t>Corporate Knowledge</a:t>
                  </a:r>
                  <a:endParaRPr lang="en-US" sz="1200" dirty="0">
                    <a:solidFill>
                      <a:prstClr val="black"/>
                    </a:solidFill>
                    <a:ea typeface="ＭＳ Ｐゴシック" panose="020B0600070205080204" pitchFamily="34" charset="-128"/>
                  </a:endParaRPr>
                </a:p>
              </p:txBody>
            </p:sp>
          </p:grpSp>
        </p:grpSp>
      </p:grpSp>
    </p:spTree>
    <p:extLst>
      <p:ext uri="{BB962C8B-B14F-4D97-AF65-F5344CB8AC3E}">
        <p14:creationId xmlns:p14="http://schemas.microsoft.com/office/powerpoint/2010/main" val="225621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414" y="1315544"/>
            <a:ext cx="8776270" cy="2812772"/>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777" y="4916044"/>
            <a:ext cx="437975" cy="437975"/>
          </a:xfrm>
          <a:prstGeom prst="rect">
            <a:avLst/>
          </a:prstGeom>
        </p:spPr>
      </p:pic>
      <p:sp>
        <p:nvSpPr>
          <p:cNvPr id="41" name="TextBox 40"/>
          <p:cNvSpPr txBox="1"/>
          <p:nvPr/>
        </p:nvSpPr>
        <p:spPr>
          <a:xfrm>
            <a:off x="927753" y="4871171"/>
            <a:ext cx="2821007" cy="528350"/>
          </a:xfrm>
          <a:prstGeom prst="rect">
            <a:avLst/>
          </a:prstGeom>
          <a:noFill/>
        </p:spPr>
        <p:txBody>
          <a:bodyPr wrap="square" rtlCol="0">
            <a:spAutoFit/>
          </a:bodyPr>
          <a:lstStyle/>
          <a:p>
            <a:pPr>
              <a:lnSpc>
                <a:spcPts val="1650"/>
              </a:lnSpc>
            </a:pPr>
            <a:r>
              <a:rPr lang="en-US" sz="1600" dirty="0">
                <a:solidFill>
                  <a:prstClr val="white">
                    <a:lumMod val="50000"/>
                  </a:prstClr>
                </a:solidFill>
              </a:rPr>
              <a:t>Technical Professional Needs to Solve a Problem</a:t>
            </a:r>
          </a:p>
        </p:txBody>
      </p:sp>
      <p:sp>
        <p:nvSpPr>
          <p:cNvPr id="4" name="Right Arrow 3"/>
          <p:cNvSpPr/>
          <p:nvPr/>
        </p:nvSpPr>
        <p:spPr>
          <a:xfrm rot="5400000">
            <a:off x="4096151" y="3544057"/>
            <a:ext cx="1020473" cy="1919287"/>
          </a:xfrm>
          <a:prstGeom prst="rightArrow">
            <a:avLst>
              <a:gd name="adj1" fmla="val 100000"/>
              <a:gd name="adj2" fmla="val 40181"/>
            </a:avLst>
          </a:prstGeom>
          <a:gradFill flip="none" rotWithShape="1">
            <a:gsLst>
              <a:gs pos="0">
                <a:srgbClr val="A1ABB2">
                  <a:shade val="30000"/>
                  <a:satMod val="115000"/>
                </a:srgbClr>
              </a:gs>
              <a:gs pos="50000">
                <a:srgbClr val="A1ABB2">
                  <a:shade val="67500"/>
                  <a:satMod val="115000"/>
                </a:srgbClr>
              </a:gs>
              <a:gs pos="100000">
                <a:srgbClr val="A1ABB2">
                  <a:shade val="100000"/>
                  <a:satMod val="115000"/>
                </a:srgb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228600" rtlCol="0" anchor="ctr"/>
          <a:lstStyle/>
          <a:p>
            <a:pPr algn="ctr"/>
            <a:r>
              <a:rPr lang="en-US" sz="1200" b="1" dirty="0">
                <a:solidFill>
                  <a:srgbClr val="F1F2F2"/>
                </a:solidFill>
              </a:rPr>
              <a:t>Improve Decision Process with Insight, Analytics, &amp; Problem Solving</a:t>
            </a:r>
          </a:p>
        </p:txBody>
      </p:sp>
      <p:pic>
        <p:nvPicPr>
          <p:cNvPr id="1028" name="Picture 4" descr="C:\Users\vgw48664\AppData\Local\Temp\SNAGHTML1de4a984.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3931" y="2052632"/>
            <a:ext cx="3934013" cy="20630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88888" y="3120435"/>
            <a:ext cx="3755702" cy="738664"/>
          </a:xfrm>
          <a:prstGeom prst="rect">
            <a:avLst/>
          </a:prstGeom>
        </p:spPr>
        <p:txBody>
          <a:bodyPr wrap="square">
            <a:spAutoFit/>
          </a:bodyPr>
          <a:lstStyle/>
          <a:p>
            <a:pPr algn="ctr"/>
            <a:r>
              <a:rPr lang="en-US" sz="1400" b="1" dirty="0">
                <a:solidFill>
                  <a:prstClr val="white">
                    <a:lumMod val="50000"/>
                  </a:prstClr>
                </a:solidFill>
              </a:rPr>
              <a:t>Single Source of Trusted Authoritative Content from Inside and Outside the Organization</a:t>
            </a:r>
          </a:p>
        </p:txBody>
      </p:sp>
      <p:sp>
        <p:nvSpPr>
          <p:cNvPr id="33" name="Rectangle 32"/>
          <p:cNvSpPr/>
          <p:nvPr/>
        </p:nvSpPr>
        <p:spPr>
          <a:xfrm>
            <a:off x="242329" y="5744835"/>
            <a:ext cx="1000960" cy="765109"/>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nSpc>
                <a:spcPts val="1300"/>
              </a:lnSpc>
            </a:pPr>
            <a:r>
              <a:rPr lang="en-US" sz="1200" b="1" dirty="0">
                <a:solidFill>
                  <a:prstClr val="white"/>
                </a:solidFill>
              </a:rPr>
              <a:t>Define the Problem</a:t>
            </a:r>
          </a:p>
        </p:txBody>
      </p:sp>
      <p:sp>
        <p:nvSpPr>
          <p:cNvPr id="39" name="Rectangle 38"/>
          <p:cNvSpPr/>
          <p:nvPr/>
        </p:nvSpPr>
        <p:spPr>
          <a:xfrm>
            <a:off x="1344188" y="5744835"/>
            <a:ext cx="1204290" cy="765109"/>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nSpc>
                <a:spcPts val="1300"/>
              </a:lnSpc>
            </a:pPr>
            <a:r>
              <a:rPr lang="en-US" sz="1200" b="1" dirty="0">
                <a:solidFill>
                  <a:prstClr val="white"/>
                </a:solidFill>
              </a:rPr>
              <a:t>Background Research</a:t>
            </a:r>
          </a:p>
        </p:txBody>
      </p:sp>
      <p:sp>
        <p:nvSpPr>
          <p:cNvPr id="43" name="Rectangle 42"/>
          <p:cNvSpPr/>
          <p:nvPr/>
        </p:nvSpPr>
        <p:spPr>
          <a:xfrm>
            <a:off x="2663931" y="5744835"/>
            <a:ext cx="1383366" cy="765109"/>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nSpc>
                <a:spcPts val="1300"/>
              </a:lnSpc>
            </a:pPr>
            <a:r>
              <a:rPr lang="en-US" sz="1200" b="1" dirty="0">
                <a:solidFill>
                  <a:prstClr val="white"/>
                </a:solidFill>
              </a:rPr>
              <a:t>Specify Requirements</a:t>
            </a:r>
          </a:p>
        </p:txBody>
      </p:sp>
      <p:sp>
        <p:nvSpPr>
          <p:cNvPr id="45" name="Rectangle 44"/>
          <p:cNvSpPr/>
          <p:nvPr/>
        </p:nvSpPr>
        <p:spPr>
          <a:xfrm>
            <a:off x="4148239" y="5744835"/>
            <a:ext cx="1401880" cy="765109"/>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nSpc>
                <a:spcPts val="1300"/>
              </a:lnSpc>
            </a:pPr>
            <a:r>
              <a:rPr lang="en-US" sz="1200" b="1" dirty="0">
                <a:solidFill>
                  <a:prstClr val="white"/>
                </a:solidFill>
              </a:rPr>
              <a:t>Brainstorm, Evaluate, Choose Solution</a:t>
            </a:r>
          </a:p>
        </p:txBody>
      </p:sp>
      <p:sp>
        <p:nvSpPr>
          <p:cNvPr id="46" name="Rectangle 45"/>
          <p:cNvSpPr/>
          <p:nvPr/>
        </p:nvSpPr>
        <p:spPr>
          <a:xfrm>
            <a:off x="5626319" y="5744835"/>
            <a:ext cx="1000960" cy="765109"/>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nSpc>
                <a:spcPts val="1300"/>
              </a:lnSpc>
            </a:pPr>
            <a:r>
              <a:rPr lang="en-US" sz="1200" b="1" dirty="0">
                <a:solidFill>
                  <a:prstClr val="white"/>
                </a:solidFill>
              </a:rPr>
              <a:t>Develop Solution</a:t>
            </a:r>
          </a:p>
        </p:txBody>
      </p:sp>
      <p:sp>
        <p:nvSpPr>
          <p:cNvPr id="47" name="Rectangle 46"/>
          <p:cNvSpPr/>
          <p:nvPr/>
        </p:nvSpPr>
        <p:spPr>
          <a:xfrm>
            <a:off x="6723599" y="5744835"/>
            <a:ext cx="1000960" cy="765109"/>
          </a:xfrm>
          <a:prstGeom prst="rect">
            <a:avLst/>
          </a:prstGeom>
          <a:ln/>
        </p:spPr>
        <p:style>
          <a:lnRef idx="1">
            <a:schemeClr val="accent1"/>
          </a:lnRef>
          <a:fillRef idx="3">
            <a:schemeClr val="accent1"/>
          </a:fillRef>
          <a:effectRef idx="2">
            <a:schemeClr val="accent1"/>
          </a:effectRef>
          <a:fontRef idx="minor">
            <a:schemeClr val="lt1"/>
          </a:fontRef>
        </p:style>
        <p:txBody>
          <a:bodyPr tIns="91440" rtlCol="0" anchor="t"/>
          <a:lstStyle/>
          <a:p>
            <a:pPr>
              <a:lnSpc>
                <a:spcPts val="1300"/>
              </a:lnSpc>
            </a:pPr>
            <a:r>
              <a:rPr lang="en-US" sz="1200" b="1" dirty="0">
                <a:solidFill>
                  <a:prstClr val="white"/>
                </a:solidFill>
              </a:rPr>
              <a:t>Test Solution</a:t>
            </a:r>
          </a:p>
        </p:txBody>
      </p:sp>
      <p:sp>
        <p:nvSpPr>
          <p:cNvPr id="48" name="Isosceles Triangle 47"/>
          <p:cNvSpPr/>
          <p:nvPr/>
        </p:nvSpPr>
        <p:spPr>
          <a:xfrm rot="5400000">
            <a:off x="1192517" y="6288921"/>
            <a:ext cx="237395" cy="204651"/>
          </a:xfrm>
          <a:prstGeom prst="triangle">
            <a:avLst/>
          </a:prstGeom>
          <a:solidFill>
            <a:srgbClr val="103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58" name="Isosceles Triangle 57"/>
          <p:cNvSpPr/>
          <p:nvPr/>
        </p:nvSpPr>
        <p:spPr>
          <a:xfrm rot="5400000">
            <a:off x="2510219" y="6288921"/>
            <a:ext cx="237395" cy="204651"/>
          </a:xfrm>
          <a:prstGeom prst="triangle">
            <a:avLst/>
          </a:prstGeom>
          <a:solidFill>
            <a:srgbClr val="103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61" name="Isosceles Triangle 60"/>
          <p:cNvSpPr/>
          <p:nvPr/>
        </p:nvSpPr>
        <p:spPr>
          <a:xfrm rot="5400000">
            <a:off x="3981808" y="6288921"/>
            <a:ext cx="237395" cy="204651"/>
          </a:xfrm>
          <a:prstGeom prst="triangle">
            <a:avLst/>
          </a:prstGeom>
          <a:solidFill>
            <a:srgbClr val="103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63" name="Isosceles Triangle 62"/>
          <p:cNvSpPr/>
          <p:nvPr/>
        </p:nvSpPr>
        <p:spPr>
          <a:xfrm rot="5400000">
            <a:off x="5507623" y="6288921"/>
            <a:ext cx="237395" cy="204651"/>
          </a:xfrm>
          <a:prstGeom prst="triangle">
            <a:avLst/>
          </a:prstGeom>
          <a:solidFill>
            <a:srgbClr val="103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64" name="Isosceles Triangle 63"/>
          <p:cNvSpPr/>
          <p:nvPr/>
        </p:nvSpPr>
        <p:spPr>
          <a:xfrm rot="5400000">
            <a:off x="6585853" y="6288921"/>
            <a:ext cx="237395" cy="204651"/>
          </a:xfrm>
          <a:prstGeom prst="triangle">
            <a:avLst/>
          </a:prstGeom>
          <a:solidFill>
            <a:srgbClr val="103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66" name="Rectangle 65"/>
          <p:cNvSpPr/>
          <p:nvPr/>
        </p:nvSpPr>
        <p:spPr>
          <a:xfrm rot="16200000">
            <a:off x="7879682" y="5711134"/>
            <a:ext cx="765109" cy="832512"/>
          </a:xfrm>
          <a:prstGeom prst="rect">
            <a:avLst/>
          </a:prstGeom>
          <a:ln/>
        </p:spPr>
        <p:style>
          <a:lnRef idx="1">
            <a:schemeClr val="accent3"/>
          </a:lnRef>
          <a:fillRef idx="3">
            <a:schemeClr val="accent3"/>
          </a:fillRef>
          <a:effectRef idx="2">
            <a:schemeClr val="accent3"/>
          </a:effectRef>
          <a:fontRef idx="minor">
            <a:schemeClr val="lt1"/>
          </a:fontRef>
        </p:style>
        <p:txBody>
          <a:bodyPr vert="vert" tIns="91440" rtlCol="0" anchor="t"/>
          <a:lstStyle/>
          <a:p>
            <a:pPr>
              <a:lnSpc>
                <a:spcPts val="1300"/>
              </a:lnSpc>
            </a:pPr>
            <a:r>
              <a:rPr lang="en-US" sz="1200" b="1" dirty="0">
                <a:solidFill>
                  <a:prstClr val="white"/>
                </a:solidFill>
              </a:rPr>
              <a:t>Issue Closure</a:t>
            </a:r>
          </a:p>
        </p:txBody>
      </p:sp>
      <p:sp>
        <p:nvSpPr>
          <p:cNvPr id="68" name="Isosceles Triangle 67"/>
          <p:cNvSpPr/>
          <p:nvPr/>
        </p:nvSpPr>
        <p:spPr>
          <a:xfrm rot="5400000">
            <a:off x="7655937" y="6288921"/>
            <a:ext cx="237395" cy="204651"/>
          </a:xfrm>
          <a:prstGeom prst="triangle">
            <a:avLst/>
          </a:prstGeom>
          <a:solidFill>
            <a:srgbClr val="103C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prstClr val="white"/>
              </a:solidFill>
            </a:endParaRPr>
          </a:p>
        </p:txBody>
      </p:sp>
      <p:sp>
        <p:nvSpPr>
          <p:cNvPr id="72" name="Rectangle 71"/>
          <p:cNvSpPr/>
          <p:nvPr/>
        </p:nvSpPr>
        <p:spPr>
          <a:xfrm>
            <a:off x="6540449" y="4713796"/>
            <a:ext cx="1373214" cy="784830"/>
          </a:xfrm>
          <a:prstGeom prst="rect">
            <a:avLst/>
          </a:prstGeom>
          <a:ln/>
        </p:spPr>
        <p:style>
          <a:lnRef idx="1">
            <a:schemeClr val="dk1"/>
          </a:lnRef>
          <a:fillRef idx="3">
            <a:schemeClr val="dk1"/>
          </a:fillRef>
          <a:effectRef idx="2">
            <a:schemeClr val="dk1"/>
          </a:effectRef>
          <a:fontRef idx="minor">
            <a:schemeClr val="lt1"/>
          </a:fontRef>
        </p:style>
        <p:txBody>
          <a:bodyPr lIns="45720" tIns="45720" rtlCol="0" anchor="t">
            <a:spAutoFit/>
          </a:bodyPr>
          <a:lstStyle/>
          <a:p>
            <a:pPr eaLnBrk="0" fontAlgn="base" hangingPunct="0">
              <a:spcBef>
                <a:spcPct val="0"/>
              </a:spcBef>
              <a:spcAft>
                <a:spcPct val="0"/>
              </a:spcAft>
            </a:pPr>
            <a:r>
              <a:rPr lang="en-US" sz="900" dirty="0">
                <a:solidFill>
                  <a:prstClr val="white"/>
                </a:solidFill>
              </a:rPr>
              <a:t>Based on results &amp; data, make design changes, prototype, test again, &amp; review new data</a:t>
            </a:r>
          </a:p>
        </p:txBody>
      </p:sp>
      <p:cxnSp>
        <p:nvCxnSpPr>
          <p:cNvPr id="73" name="Elbow Connector 72"/>
          <p:cNvCxnSpPr>
            <a:endCxn id="45" idx="0"/>
          </p:cNvCxnSpPr>
          <p:nvPr/>
        </p:nvCxnSpPr>
        <p:spPr>
          <a:xfrm rot="10800000" flipV="1">
            <a:off x="4849180" y="5354019"/>
            <a:ext cx="1677157" cy="390816"/>
          </a:xfrm>
          <a:prstGeom prst="bentConnector2">
            <a:avLst/>
          </a:prstGeom>
          <a:ln w="53975">
            <a:solidFill>
              <a:srgbClr val="103C68"/>
            </a:solidFill>
            <a:miter lim="800000"/>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7" idx="0"/>
            <a:endCxn id="72" idx="2"/>
          </p:cNvCxnSpPr>
          <p:nvPr/>
        </p:nvCxnSpPr>
        <p:spPr>
          <a:xfrm flipV="1">
            <a:off x="7224079" y="5498626"/>
            <a:ext cx="2977" cy="246209"/>
          </a:xfrm>
          <a:prstGeom prst="straightConnector1">
            <a:avLst/>
          </a:prstGeom>
          <a:ln w="53975">
            <a:solidFill>
              <a:srgbClr val="103C68"/>
            </a:solidFill>
            <a:miter lim="800000"/>
            <a:tailEnd type="triangle" w="sm" len="sm"/>
          </a:ln>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242329" y="807351"/>
            <a:ext cx="8304760" cy="722949"/>
          </a:xfrm>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chemeClr val="accent1"/>
                </a:solidFill>
              </a:rPr>
              <a:t>Engineering Intelligence informs </a:t>
            </a:r>
            <a:r>
              <a:rPr lang="en-US" sz="2400" dirty="0">
                <a:solidFill>
                  <a:schemeClr val="accent1"/>
                </a:solidFill>
              </a:rPr>
              <a:t>d</a:t>
            </a:r>
            <a:r>
              <a:rPr lang="en-US" sz="2400" dirty="0" smtClean="0">
                <a:solidFill>
                  <a:schemeClr val="accent1"/>
                </a:solidFill>
              </a:rPr>
              <a:t>ecisions</a:t>
            </a:r>
          </a:p>
          <a:p>
            <a:pPr algn="l"/>
            <a:endParaRPr lang="en-US" sz="1400" dirty="0" smtClean="0">
              <a:solidFill>
                <a:schemeClr val="accent1"/>
              </a:solidFill>
            </a:endParaRPr>
          </a:p>
        </p:txBody>
      </p:sp>
      <p:sp>
        <p:nvSpPr>
          <p:cNvPr id="26" name="Title 1"/>
          <p:cNvSpPr txBox="1">
            <a:spLocks/>
          </p:cNvSpPr>
          <p:nvPr/>
        </p:nvSpPr>
        <p:spPr>
          <a:xfrm>
            <a:off x="4774348" y="208714"/>
            <a:ext cx="3679879" cy="28665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1000" dirty="0" smtClean="0">
                <a:solidFill>
                  <a:schemeClr val="bg1"/>
                </a:solidFill>
                <a:latin typeface="Verdana"/>
                <a:cs typeface="Verdana"/>
              </a:rPr>
              <a:t>ENGINEERING &amp; PRODUCT DESIGN</a:t>
            </a:r>
            <a:endParaRPr lang="en-US" sz="1000" dirty="0">
              <a:solidFill>
                <a:schemeClr val="bg1"/>
              </a:solidFill>
              <a:latin typeface="Verdana"/>
              <a:cs typeface="Verdana"/>
            </a:endParaRPr>
          </a:p>
        </p:txBody>
      </p:sp>
      <p:pic>
        <p:nvPicPr>
          <p:cNvPr id="27" name="Picture 2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98327" y="208714"/>
            <a:ext cx="313882" cy="322000"/>
          </a:xfrm>
          <a:prstGeom prst="rect">
            <a:avLst/>
          </a:prstGeom>
        </p:spPr>
      </p:pic>
    </p:spTree>
    <p:extLst>
      <p:ext uri="{BB962C8B-B14F-4D97-AF65-F5344CB8AC3E}">
        <p14:creationId xmlns:p14="http://schemas.microsoft.com/office/powerpoint/2010/main" val="6724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5" y="798010"/>
            <a:ext cx="8791247" cy="1077026"/>
          </a:xfrm>
        </p:spPr>
        <p:txBody>
          <a:bodyPr/>
          <a:lstStyle/>
          <a:p>
            <a:r>
              <a:rPr lang="en-US" sz="2133" dirty="0"/>
              <a:t>What is Engineering Workbench powered by </a:t>
            </a:r>
            <a:r>
              <a:rPr lang="en-US" sz="2133" dirty="0" err="1"/>
              <a:t>Goldfire</a:t>
            </a:r>
            <a:r>
              <a:rPr lang="en-US" sz="2133" dirty="0"/>
              <a:t>?</a:t>
            </a:r>
            <a:br>
              <a:rPr lang="en-US" sz="2133" dirty="0"/>
            </a:br>
            <a:r>
              <a:rPr lang="en-US" sz="2133" dirty="0"/>
              <a:t/>
            </a:r>
            <a:br>
              <a:rPr lang="en-US" sz="2133" dirty="0"/>
            </a:br>
            <a:r>
              <a:rPr lang="en-US" sz="2133" dirty="0"/>
              <a:t>A single source for all internal &amp; external technical information</a:t>
            </a:r>
          </a:p>
        </p:txBody>
      </p:sp>
      <p:sp>
        <p:nvSpPr>
          <p:cNvPr id="3" name="Content Placeholder 2"/>
          <p:cNvSpPr>
            <a:spLocks noGrp="1"/>
          </p:cNvSpPr>
          <p:nvPr>
            <p:ph idx="1"/>
          </p:nvPr>
        </p:nvSpPr>
        <p:spPr>
          <a:xfrm>
            <a:off x="122728" y="2108200"/>
            <a:ext cx="4855672" cy="3998976"/>
          </a:xfrm>
        </p:spPr>
        <p:txBody>
          <a:bodyPr/>
          <a:lstStyle/>
          <a:p>
            <a:r>
              <a:rPr lang="en-US" sz="1467" dirty="0" smtClean="0"/>
              <a:t>Links </a:t>
            </a:r>
            <a:r>
              <a:rPr lang="en-US" sz="1467" dirty="0"/>
              <a:t>external and internal content from many disparate and unstructured sources. </a:t>
            </a:r>
          </a:p>
          <a:p>
            <a:r>
              <a:rPr lang="en-US" sz="1467" dirty="0" smtClean="0">
                <a:solidFill>
                  <a:schemeClr val="tx1">
                    <a:lumMod val="65000"/>
                    <a:lumOff val="35000"/>
                  </a:schemeClr>
                </a:solidFill>
              </a:rPr>
              <a:t>Find </a:t>
            </a:r>
            <a:r>
              <a:rPr lang="en-US" sz="1467" dirty="0">
                <a:solidFill>
                  <a:schemeClr val="tx1">
                    <a:lumMod val="65000"/>
                    <a:lumOff val="35000"/>
                  </a:schemeClr>
                </a:solidFill>
              </a:rPr>
              <a:t>answers to complex engineering problems</a:t>
            </a:r>
            <a:endParaRPr lang="en-US" sz="1467" dirty="0"/>
          </a:p>
          <a:p>
            <a:r>
              <a:rPr lang="en-US" sz="1467" dirty="0"/>
              <a:t>No need to move data or create complex taxonomies – discover the </a:t>
            </a:r>
            <a:r>
              <a:rPr lang="en-US" sz="1467" dirty="0">
                <a:solidFill>
                  <a:schemeClr val="tx1">
                    <a:lumMod val="65000"/>
                    <a:lumOff val="35000"/>
                  </a:schemeClr>
                </a:solidFill>
              </a:rPr>
              <a:t>information where it lives, regardless of how it is organized</a:t>
            </a:r>
          </a:p>
          <a:p>
            <a:r>
              <a:rPr lang="en-US" sz="1467" dirty="0"/>
              <a:t>Embeds seamlessly in existing engineering workflows and processes</a:t>
            </a:r>
          </a:p>
          <a:p>
            <a:r>
              <a:rPr lang="en-US" sz="1467" dirty="0"/>
              <a:t>Plugs into and enhances existing systems (i.e. PLM, SharePoint) – no need to replace these systems or create yet another data storage location</a:t>
            </a:r>
          </a:p>
          <a:p>
            <a:endParaRPr lang="en-US" sz="1467" dirty="0"/>
          </a:p>
        </p:txBody>
      </p:sp>
      <p:sp>
        <p:nvSpPr>
          <p:cNvPr id="4" name="Slide Number Placeholder 3"/>
          <p:cNvSpPr>
            <a:spLocks noGrp="1"/>
          </p:cNvSpPr>
          <p:nvPr>
            <p:ph type="sldNum" sz="quarter" idx="12"/>
          </p:nvPr>
        </p:nvSpPr>
        <p:spPr/>
        <p:txBody>
          <a:bodyPr/>
          <a:lstStyle/>
          <a:p>
            <a:fld id="{24C46141-E31C-41A4-BE53-0A6DFD9041A4}" type="slidenum">
              <a:rPr lang="en-US" smtClean="0"/>
              <a:pPr/>
              <a:t>7</a:t>
            </a:fld>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200" y="2717800"/>
            <a:ext cx="3749352" cy="235491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651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WB-Graphic-Blue-300ppi.png"/>
          <p:cNvPicPr>
            <a:picLocks noChangeAspect="1"/>
          </p:cNvPicPr>
          <p:nvPr/>
        </p:nvPicPr>
        <p:blipFill rotWithShape="1">
          <a:blip r:embed="rId3" cstate="print">
            <a:alphaModFix amt="13000"/>
            <a:extLst>
              <a:ext uri="{28A0092B-C50C-407E-A947-70E740481C1C}">
                <a14:useLocalDpi xmlns:a14="http://schemas.microsoft.com/office/drawing/2010/main" val="0"/>
              </a:ext>
            </a:extLst>
          </a:blip>
          <a:srcRect/>
          <a:stretch/>
        </p:blipFill>
        <p:spPr>
          <a:xfrm>
            <a:off x="6587379" y="4038600"/>
            <a:ext cx="2590800" cy="2819400"/>
          </a:xfrm>
          <a:prstGeom prst="rect">
            <a:avLst/>
          </a:prstGeom>
        </p:spPr>
      </p:pic>
      <p:sp>
        <p:nvSpPr>
          <p:cNvPr id="2" name="Title 1"/>
          <p:cNvSpPr>
            <a:spLocks noGrp="1"/>
          </p:cNvSpPr>
          <p:nvPr>
            <p:ph type="title"/>
          </p:nvPr>
        </p:nvSpPr>
        <p:spPr>
          <a:xfrm>
            <a:off x="1756202" y="119706"/>
            <a:ext cx="5481725" cy="523220"/>
          </a:xfrm>
        </p:spPr>
        <p:txBody>
          <a:bodyPr/>
          <a:lstStyle/>
          <a:p>
            <a:r>
              <a:rPr lang="en-US" sz="2800" b="1" dirty="0">
                <a:solidFill>
                  <a:schemeClr val="bg1"/>
                </a:solidFill>
              </a:rPr>
              <a:t>Engineering Workbench</a:t>
            </a:r>
          </a:p>
        </p:txBody>
      </p:sp>
      <p:sp>
        <p:nvSpPr>
          <p:cNvPr id="3" name="Content Placeholder 2"/>
          <p:cNvSpPr>
            <a:spLocks noGrp="1"/>
          </p:cNvSpPr>
          <p:nvPr>
            <p:ph idx="11"/>
          </p:nvPr>
        </p:nvSpPr>
        <p:spPr>
          <a:xfrm>
            <a:off x="454512" y="693460"/>
            <a:ext cx="8221176" cy="904557"/>
          </a:xfrm>
        </p:spPr>
        <p:txBody>
          <a:bodyPr anchor="t"/>
          <a:lstStyle/>
          <a:p>
            <a:pPr marL="0" indent="0">
              <a:buNone/>
            </a:pPr>
            <a:r>
              <a:rPr lang="en-US" dirty="0" smtClean="0"/>
              <a:t>New, simplified, modern interface delivering solutions to the engineering process worldwide.</a:t>
            </a:r>
          </a:p>
        </p:txBody>
      </p:sp>
      <p:sp>
        <p:nvSpPr>
          <p:cNvPr id="27" name="Slide Number Placeholder 2"/>
          <p:cNvSpPr>
            <a:spLocks noGrp="1"/>
          </p:cNvSpPr>
          <p:nvPr>
            <p:ph type="sldNum" sz="quarter" idx="12"/>
          </p:nvPr>
        </p:nvSpPr>
        <p:spPr>
          <a:xfrm>
            <a:off x="6613144" y="6448346"/>
            <a:ext cx="2062544" cy="365125"/>
          </a:xfrm>
        </p:spPr>
        <p:txBody>
          <a:bodyPr anchor="ctr"/>
          <a:lstStyle/>
          <a:p>
            <a:pPr marL="0" indent="0" algn="r">
              <a:buNone/>
            </a:pPr>
            <a:fld id="{006BD812-0844-4FE1-A8DC-AD4300E2D587}" type="slidenum">
              <a:rPr lang="en-US" sz="800">
                <a:solidFill>
                  <a:srgbClr val="000000">
                    <a:tint val="75000"/>
                  </a:srgbClr>
                </a:solidFill>
              </a:rPr>
              <a:pPr marL="0" indent="0" algn="r">
                <a:buNone/>
              </a:pPr>
              <a:t>8</a:t>
            </a:fld>
            <a:endParaRPr lang="en-US" sz="800" dirty="0">
              <a:solidFill>
                <a:srgbClr val="000000">
                  <a:tint val="75000"/>
                </a:srgbClr>
              </a:solidFill>
            </a:endParaRP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512" y="1323936"/>
            <a:ext cx="8221176" cy="516360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1015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l="1" r="17337"/>
          <a:stretch/>
        </p:blipFill>
        <p:spPr bwMode="auto">
          <a:xfrm>
            <a:off x="1988480" y="1594674"/>
            <a:ext cx="6698320" cy="494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447221" y="773458"/>
            <a:ext cx="6239580" cy="461665"/>
          </a:xfrm>
        </p:spPr>
        <p:txBody>
          <a:bodyPr/>
          <a:lstStyle/>
          <a:p>
            <a:r>
              <a:rPr lang="en-US" b="1" i="1" dirty="0"/>
              <a:t>Discover</a:t>
            </a:r>
            <a:r>
              <a:rPr lang="en-US" dirty="0"/>
              <a:t> information wherever it lives</a:t>
            </a:r>
            <a:endParaRPr lang="en-US" sz="1800" i="1" dirty="0">
              <a:solidFill>
                <a:srgbClr val="00B050"/>
              </a:solidFill>
              <a:latin typeface="Arial"/>
              <a:ea typeface="+mn-ea"/>
              <a:cs typeface="+mn-cs"/>
            </a:endParaRPr>
          </a:p>
        </p:txBody>
      </p:sp>
      <p:sp>
        <p:nvSpPr>
          <p:cNvPr id="27" name="Slide Number Placeholder 2"/>
          <p:cNvSpPr>
            <a:spLocks noGrp="1"/>
          </p:cNvSpPr>
          <p:nvPr>
            <p:ph type="sldNum" sz="quarter" idx="12"/>
          </p:nvPr>
        </p:nvSpPr>
        <p:spPr>
          <a:xfrm>
            <a:off x="8274941" y="270195"/>
            <a:ext cx="411859" cy="153888"/>
          </a:xfrm>
        </p:spPr>
        <p:txBody>
          <a:bodyPr vert="horz" wrap="square" lIns="0" tIns="0" rIns="0" bIns="0" rtlCol="0" anchor="ctr">
            <a:spAutoFit/>
          </a:bodyPr>
          <a:lstStyle/>
          <a:p>
            <a:fld id="{006BD812-0844-4FE1-A8DC-AD4300E2D587}" type="slidenum">
              <a:rPr lang="en-US"/>
              <a:pPr/>
              <a:t>9</a:t>
            </a:fld>
            <a:endParaRPr lang="en-US" dirty="0"/>
          </a:p>
        </p:txBody>
      </p:sp>
      <p:sp>
        <p:nvSpPr>
          <p:cNvPr id="32" name="Rectangle 31"/>
          <p:cNvSpPr/>
          <p:nvPr/>
        </p:nvSpPr>
        <p:spPr>
          <a:xfrm>
            <a:off x="257857" y="2704564"/>
            <a:ext cx="1325467" cy="720243"/>
          </a:xfrm>
          <a:prstGeom prst="rect">
            <a:avLst/>
          </a:prstGeom>
          <a:solidFill>
            <a:srgbClr val="00B14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Single “Intelligent Search”</a:t>
            </a:r>
          </a:p>
        </p:txBody>
      </p:sp>
      <p:cxnSp>
        <p:nvCxnSpPr>
          <p:cNvPr id="35" name="Straight Connector 34"/>
          <p:cNvCxnSpPr>
            <a:stCxn id="32" idx="3"/>
          </p:cNvCxnSpPr>
          <p:nvPr/>
        </p:nvCxnSpPr>
        <p:spPr>
          <a:xfrm>
            <a:off x="1583323" y="3064686"/>
            <a:ext cx="696239" cy="1097271"/>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3"/>
          </p:cNvCxnSpPr>
          <p:nvPr/>
        </p:nvCxnSpPr>
        <p:spPr>
          <a:xfrm>
            <a:off x="1583323" y="3830175"/>
            <a:ext cx="696239" cy="587283"/>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441433" y="4707045"/>
            <a:ext cx="2203288" cy="0"/>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56" t="23235" r="67158" b="6250"/>
          <a:stretch/>
        </p:blipFill>
        <p:spPr bwMode="auto">
          <a:xfrm>
            <a:off x="5762569" y="1954880"/>
            <a:ext cx="3342795" cy="455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0" name="Straight Connector 49"/>
          <p:cNvCxnSpPr/>
          <p:nvPr/>
        </p:nvCxnSpPr>
        <p:spPr>
          <a:xfrm flipV="1">
            <a:off x="1583322" y="4597759"/>
            <a:ext cx="4456871" cy="1389629"/>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27107" y="5265685"/>
            <a:ext cx="1356216" cy="1245465"/>
          </a:xfrm>
          <a:prstGeom prst="rect">
            <a:avLst/>
          </a:prstGeom>
          <a:solidFill>
            <a:srgbClr val="00B14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Integrated results – standards, reference content, internal docs</a:t>
            </a:r>
          </a:p>
        </p:txBody>
      </p:sp>
      <p:sp>
        <p:nvSpPr>
          <p:cNvPr id="15" name="Rectangle 14"/>
          <p:cNvSpPr/>
          <p:nvPr/>
        </p:nvSpPr>
        <p:spPr>
          <a:xfrm>
            <a:off x="227107" y="3498395"/>
            <a:ext cx="1356216" cy="663560"/>
          </a:xfrm>
          <a:prstGeom prst="rect">
            <a:avLst/>
          </a:prstGeom>
          <a:solidFill>
            <a:srgbClr val="00B14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Advanced Query Tools</a:t>
            </a:r>
          </a:p>
        </p:txBody>
      </p:sp>
      <p:sp>
        <p:nvSpPr>
          <p:cNvPr id="16" name="Rectangle 15"/>
          <p:cNvSpPr/>
          <p:nvPr/>
        </p:nvSpPr>
        <p:spPr>
          <a:xfrm>
            <a:off x="227107" y="4233014"/>
            <a:ext cx="1356216" cy="948065"/>
          </a:xfrm>
          <a:prstGeom prst="rect">
            <a:avLst/>
          </a:prstGeom>
          <a:solidFill>
            <a:srgbClr val="00B14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Saved queries, project files, alerts and more</a:t>
            </a:r>
          </a:p>
        </p:txBody>
      </p:sp>
      <p:sp>
        <p:nvSpPr>
          <p:cNvPr id="19" name="Rectangle 18"/>
          <p:cNvSpPr/>
          <p:nvPr/>
        </p:nvSpPr>
        <p:spPr>
          <a:xfrm>
            <a:off x="255361" y="1590103"/>
            <a:ext cx="1356216" cy="1050068"/>
          </a:xfrm>
          <a:prstGeom prst="rect">
            <a:avLst/>
          </a:prstGeom>
          <a:solidFill>
            <a:srgbClr val="00B14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Federated search across internal &amp; external knowledge</a:t>
            </a:r>
          </a:p>
        </p:txBody>
      </p:sp>
      <p:cxnSp>
        <p:nvCxnSpPr>
          <p:cNvPr id="25" name="Straight Connector 24"/>
          <p:cNvCxnSpPr/>
          <p:nvPr/>
        </p:nvCxnSpPr>
        <p:spPr>
          <a:xfrm>
            <a:off x="1583323" y="2115138"/>
            <a:ext cx="696239" cy="834125"/>
          </a:xfrm>
          <a:prstGeom prst="line">
            <a:avLst/>
          </a:prstGeom>
          <a:ln w="28575">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7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HSM_PPT_GeneralUse_July2016_4x3">
  <a:themeElements>
    <a:clrScheme name="IHSM Theme">
      <a:dk1>
        <a:srgbClr val="000000"/>
      </a:dk1>
      <a:lt1>
        <a:srgbClr val="FFFFFF"/>
      </a:lt1>
      <a:dk2>
        <a:srgbClr val="4B4B4B"/>
      </a:dk2>
      <a:lt2>
        <a:srgbClr val="999999"/>
      </a:lt2>
      <a:accent1>
        <a:srgbClr val="00B140"/>
      </a:accent1>
      <a:accent2>
        <a:srgbClr val="B8B7B8"/>
      </a:accent2>
      <a:accent3>
        <a:srgbClr val="008E89"/>
      </a:accent3>
      <a:accent4>
        <a:srgbClr val="97D700"/>
      </a:accent4>
      <a:accent5>
        <a:srgbClr val="00A9E0"/>
      </a:accent5>
      <a:accent6>
        <a:srgbClr val="FF8F1C"/>
      </a:accent6>
      <a:hlink>
        <a:srgbClr val="0066B3"/>
      </a:hlink>
      <a:folHlink>
        <a:srgbClr val="830065"/>
      </a:folHlink>
    </a:clrScheme>
    <a:fontScheme name="Office Theme">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IHSM Purple">
      <a:srgbClr val="830065"/>
    </a:custClr>
    <a:custClr name="IHSM Orig Red 3">
      <a:srgbClr val="F7BFAD"/>
    </a:custClr>
    <a:custClr name="IHSM Red">
      <a:srgbClr val="F4364C"/>
    </a:custClr>
    <a:custClr name="IHSM Blue 30">
      <a:srgbClr val="B2E5F6"/>
    </a:custClr>
    <a:custClr name="IHSM Orig Blue">
      <a:srgbClr val="0066B3"/>
    </a:custClr>
    <a:custClr name="IHSM Orig Yellow">
      <a:srgbClr val="FFD200"/>
    </a:custClr>
    <a:custClr name="IHSM Orig Gray 1">
      <a:srgbClr val="707C8A"/>
    </a:custClr>
    <a:custClr name="IHSM Orig Gray 2">
      <a:srgbClr val="D8DCD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IHSM_PPT_GeneralUse_July2016_4x3</Template>
  <TotalTime>7716</TotalTime>
  <Words>2200</Words>
  <Application>Microsoft Office PowerPoint</Application>
  <PresentationFormat>On-screen Show (4:3)</PresentationFormat>
  <Paragraphs>253</Paragraphs>
  <Slides>17</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.HelveticaNeueDeskInterface-Regular</vt:lpstr>
      <vt:lpstr>Arial</vt:lpstr>
      <vt:lpstr>Arial Black</vt:lpstr>
      <vt:lpstr>Calibri</vt:lpstr>
      <vt:lpstr>Times New Roman</vt:lpstr>
      <vt:lpstr>Verdana</vt:lpstr>
      <vt:lpstr>IHSM_PPT_GeneralUse_July2016_4x3</vt:lpstr>
      <vt:lpstr>PowerPoint Presentation</vt:lpstr>
      <vt:lpstr>PowerPoint Presentation</vt:lpstr>
      <vt:lpstr>WHAT WE DO </vt:lpstr>
      <vt:lpstr>Engineers are drowning in information</vt:lpstr>
      <vt:lpstr>Introducing IHS Engineering Workbench</vt:lpstr>
      <vt:lpstr>PowerPoint Presentation</vt:lpstr>
      <vt:lpstr>What is Engineering Workbench powered by Goldfire?  A single source for all internal &amp; external technical information</vt:lpstr>
      <vt:lpstr>Engineering Workbench</vt:lpstr>
      <vt:lpstr>Discover information wherever it lives</vt:lpstr>
      <vt:lpstr>PowerPoint Presentation</vt:lpstr>
      <vt:lpstr>Delivering Real Customer Value</vt:lpstr>
      <vt:lpstr>Infusing Intelligence into Engineering Workflows</vt:lpstr>
      <vt:lpstr>PowerPoint Presentation</vt:lpstr>
      <vt:lpstr>PowerPoint Presentation</vt:lpstr>
      <vt:lpstr>PowerPoint Presentation</vt:lpstr>
      <vt:lpstr>PowerPoint Presentation</vt:lpstr>
      <vt:lpstr>PowerPoint Presentation</vt:lpstr>
    </vt:vector>
  </TitlesOfParts>
  <Company>IHS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Knowledge Discovery</dc:title>
  <dc:creator>Hammond, Rob</dc:creator>
  <cp:lastModifiedBy>Lee-Altman, Esther J Civ USAF DoD AFCEC/CZO</cp:lastModifiedBy>
  <cp:revision>67</cp:revision>
  <cp:lastPrinted>2017-06-20T03:31:08Z</cp:lastPrinted>
  <dcterms:created xsi:type="dcterms:W3CDTF">2016-11-15T16:11:56Z</dcterms:created>
  <dcterms:modified xsi:type="dcterms:W3CDTF">2017-06-23T15:40:37Z</dcterms:modified>
</cp:coreProperties>
</file>